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1pPr>
    <a:lvl2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2pPr>
    <a:lvl3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3pPr>
    <a:lvl4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4pPr>
    <a:lvl5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5pPr>
    <a:lvl6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6pPr>
    <a:lvl7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7pPr>
    <a:lvl8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8pPr>
    <a:lvl9pPr marL="0" marR="0" indent="0" algn="l" defTabSz="587022" rtl="0" fontAlgn="auto" latinLnBrk="0" hangingPunct="0">
      <a:lnSpc>
        <a:spcPct val="100000"/>
      </a:lnSpc>
      <a:spcBef>
        <a:spcPts val="2200"/>
      </a:spcBef>
      <a:spcAft>
        <a:spcPts val="0"/>
      </a:spcAft>
      <a:buClrTx/>
      <a:buSzTx/>
      <a:buFontTx/>
      <a:buNone/>
      <a:tabLst/>
      <a:defRPr b="0" baseline="0" cap="none" i="0" spc="-28" strike="noStrike" sz="2800" u="none" kumimoji="0" normalizeH="0">
        <a:ln>
          <a:noFill/>
        </a:ln>
        <a:solidFill>
          <a:srgbClr val="000000"/>
        </a:solidFill>
        <a:effectLst/>
        <a:uFillTx/>
        <a:latin typeface="Founders Grotesk Semibold"/>
        <a:ea typeface="Founders Grotesk Semibold"/>
        <a:cs typeface="Founders Grotesk Semibold"/>
        <a:sym typeface="Founders Grotes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CDCCF5"/>
          </a:solidFill>
        </a:fill>
      </a:tcStyle>
    </a:wholeTbl>
    <a:band2H>
      <a:tcTxStyle b="def" i="def"/>
      <a:tcStyle>
        <a:tcBdr/>
        <a:fill>
          <a:solidFill>
            <a:srgbClr val="E7E7FA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D1FCEE"/>
          </a:solidFill>
        </a:fill>
      </a:tcStyle>
    </a:wholeTbl>
    <a:band2H>
      <a:tcTxStyle b="def" i="def"/>
      <a:tcStyle>
        <a:tcBdr/>
        <a:fill>
          <a:solidFill>
            <a:srgbClr val="E9FDF7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FFD1CF"/>
          </a:solidFill>
        </a:fill>
      </a:tcStyle>
    </a:wholeTbl>
    <a:band2H>
      <a:tcTxStyle b="def" i="def"/>
      <a:tcStyle>
        <a:tcBdr/>
        <a:fill>
          <a:solidFill>
            <a:srgbClr val="FFE9E9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34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34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38100" cap="flat">
              <a:solidFill>
                <a:srgbClr val="000034"/>
              </a:solidFill>
              <a:prstDash val="solid"/>
              <a:round/>
            </a:ln>
          </a:top>
          <a:bottom>
            <a:ln w="127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34"/>
      </a:tcTxStyle>
      <a:tcStyle>
        <a:tcBdr>
          <a:left>
            <a:ln w="12700" cap="flat">
              <a:solidFill>
                <a:srgbClr val="000034"/>
              </a:solidFill>
              <a:prstDash val="solid"/>
              <a:round/>
            </a:ln>
          </a:left>
          <a:right>
            <a:ln w="12700" cap="flat">
              <a:solidFill>
                <a:srgbClr val="000034"/>
              </a:solidFill>
              <a:prstDash val="solid"/>
              <a:round/>
            </a:ln>
          </a:right>
          <a:top>
            <a:ln w="12700" cap="flat">
              <a:solidFill>
                <a:srgbClr val="000034"/>
              </a:solidFill>
              <a:prstDash val="solid"/>
              <a:round/>
            </a:ln>
          </a:top>
          <a:bottom>
            <a:ln w="38100" cap="flat">
              <a:solidFill>
                <a:srgbClr val="000034"/>
              </a:solidFill>
              <a:prstDash val="solid"/>
              <a:round/>
            </a:ln>
          </a:bottom>
          <a:insideH>
            <a:ln w="12700" cap="flat">
              <a:solidFill>
                <a:srgbClr val="000034"/>
              </a:solidFill>
              <a:prstDash val="solid"/>
              <a:round/>
            </a:ln>
          </a:insideH>
          <a:insideV>
            <a:ln w="12700" cap="flat">
              <a:solidFill>
                <a:srgbClr val="000034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ounders Grotesk Semibold"/>
          <a:ea typeface="Founders Grotesk Semibold"/>
          <a:cs typeface="Founders Grotes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5" name="Shape 20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68118" y="8737600"/>
            <a:ext cx="11873080" cy="0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532751" y="6876002"/>
            <a:ext cx="11933847" cy="1596089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rgbClr val="FFFFFF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" name="Line"/>
          <p:cNvSpPr/>
          <p:nvPr/>
        </p:nvSpPr>
        <p:spPr>
          <a:xfrm>
            <a:off x="568118" y="6831552"/>
            <a:ext cx="11883047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Body Level One…"/>
          <p:cNvSpPr txBox="1"/>
          <p:nvPr>
            <p:ph type="body" sz="quarter" idx="21" hasCustomPrompt="1"/>
          </p:nvPr>
        </p:nvSpPr>
        <p:spPr>
          <a:xfrm>
            <a:off x="532751" y="785640"/>
            <a:ext cx="11943814" cy="1447296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80000"/>
              </a:lnSpc>
              <a:tabLst/>
              <a:defRPr spc="-100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 rtl="0">
              <a:defRPr/>
            </a:pPr>
            <a:r>
              <a:t>Presentation Subtitle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2255501" y="9145102"/>
            <a:ext cx="232393" cy="344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Title"/>
          <p:cNvSpPr txBox="1"/>
          <p:nvPr>
            <p:ph type="title" hasCustomPrompt="1"/>
          </p:nvPr>
        </p:nvSpPr>
        <p:spPr>
          <a:xfrm>
            <a:off x="537835" y="625475"/>
            <a:ext cx="11938001" cy="1396311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19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0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8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9" name="Body Level One…"/>
          <p:cNvSpPr txBox="1"/>
          <p:nvPr>
            <p:ph type="body" sz="half" idx="1" hasCustomPrompt="1"/>
          </p:nvPr>
        </p:nvSpPr>
        <p:spPr>
          <a:xfrm>
            <a:off x="531374" y="2701296"/>
            <a:ext cx="11940028" cy="4064003"/>
          </a:xfrm>
          <a:prstGeom prst="rect">
            <a:avLst/>
          </a:prstGeom>
        </p:spPr>
        <p:txBody>
          <a:bodyPr anchor="ctr"/>
          <a:lstStyle>
            <a:lvl1pPr marL="298025" indent="-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5" defTabSz="587022">
              <a:lnSpc>
                <a:spcPct val="10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ody Level One…"/>
          <p:cNvSpPr txBox="1"/>
          <p:nvPr>
            <p:ph type="body" idx="1" hasCustomPrompt="1"/>
          </p:nvPr>
        </p:nvSpPr>
        <p:spPr>
          <a:xfrm>
            <a:off x="533400" y="711200"/>
            <a:ext cx="11938001" cy="6258072"/>
          </a:xfrm>
          <a:prstGeom prst="rect">
            <a:avLst/>
          </a:prstGeom>
        </p:spPr>
        <p:txBody>
          <a:bodyPr anchor="b"/>
          <a:lstStyle>
            <a:lvl1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587022">
              <a:lnSpc>
                <a:spcPct val="100000"/>
              </a:lnSpc>
              <a:tabLst/>
              <a:defRPr spc="-298" sz="298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0" name="Fact information"/>
          <p:cNvSpPr txBox="1"/>
          <p:nvPr>
            <p:ph type="body" sz="quarter" idx="21" hasCustomPrompt="1"/>
          </p:nvPr>
        </p:nvSpPr>
        <p:spPr>
          <a:xfrm>
            <a:off x="533400" y="6602594"/>
            <a:ext cx="11938000" cy="655576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100" sz="3800">
                <a:solidFill>
                  <a:schemeClr val="accent1"/>
                </a:solidFill>
              </a:defRPr>
            </a:lvl1pPr>
          </a:lstStyle>
          <a:p>
            <a:pPr rtl="0">
              <a:defRPr/>
            </a:pPr>
            <a:r>
              <a:t>Fact information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12266235" y="9144000"/>
            <a:ext cx="232393" cy="344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9" name="Line"/>
          <p:cNvSpPr/>
          <p:nvPr/>
        </p:nvSpPr>
        <p:spPr>
          <a:xfrm>
            <a:off x="558800" y="636209"/>
            <a:ext cx="11887200" cy="1"/>
          </a:xfrm>
          <a:prstGeom prst="line">
            <a:avLst/>
          </a:prstGeom>
          <a:ln w="508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0" name="Body Level One…"/>
          <p:cNvSpPr txBox="1"/>
          <p:nvPr>
            <p:ph type="body" sz="half" idx="1" hasCustomPrompt="1"/>
          </p:nvPr>
        </p:nvSpPr>
        <p:spPr>
          <a:xfrm>
            <a:off x="531374" y="1126301"/>
            <a:ext cx="11940028" cy="3509287"/>
          </a:xfrm>
          <a:prstGeom prst="rect">
            <a:avLst/>
          </a:prstGeom>
        </p:spPr>
        <p:txBody>
          <a:bodyPr/>
          <a:lstStyle>
            <a:lvl1pPr marL="298025" indent="-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1" name="Attribution"/>
          <p:cNvSpPr txBox="1"/>
          <p:nvPr>
            <p:ph type="body" sz="quarter" idx="21" hasCustomPrompt="1"/>
          </p:nvPr>
        </p:nvSpPr>
        <p:spPr>
          <a:xfrm>
            <a:off x="912868" y="6602594"/>
            <a:ext cx="11558532" cy="655576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100" sz="3800">
                <a:solidFill>
                  <a:schemeClr val="accent1"/>
                </a:solidFill>
              </a:defRPr>
            </a:lvl1pPr>
          </a:lstStyle>
          <a:p>
            <a:pPr rtl="0">
              <a:defRPr/>
            </a:pPr>
            <a:r>
              <a:t>Attribution </a:t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lack iguana with its baby on its back"/>
          <p:cNvSpPr/>
          <p:nvPr>
            <p:ph type="pic" sz="half" idx="21"/>
          </p:nvPr>
        </p:nvSpPr>
        <p:spPr>
          <a:xfrm>
            <a:off x="6388100" y="4635698"/>
            <a:ext cx="6193081" cy="41529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0" name="Pink flamingo with its nose to the water"/>
          <p:cNvSpPr/>
          <p:nvPr>
            <p:ph type="pic" sz="quarter" idx="22"/>
          </p:nvPr>
        </p:nvSpPr>
        <p:spPr>
          <a:xfrm>
            <a:off x="6426200" y="596898"/>
            <a:ext cx="6134226" cy="40760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1" name="Blue-footed booby bird on sand"/>
          <p:cNvSpPr/>
          <p:nvPr>
            <p:ph type="pic" idx="23"/>
          </p:nvPr>
        </p:nvSpPr>
        <p:spPr>
          <a:xfrm>
            <a:off x="228600" y="596900"/>
            <a:ext cx="6591300" cy="81384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a turtle swimming underwater"/>
          <p:cNvSpPr/>
          <p:nvPr>
            <p:ph type="pic" idx="21"/>
          </p:nvPr>
        </p:nvSpPr>
        <p:spPr>
          <a:xfrm>
            <a:off x="-673100" y="-381000"/>
            <a:ext cx="16725900" cy="10318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5" name="Line"/>
          <p:cNvSpPr/>
          <p:nvPr/>
        </p:nvSpPr>
        <p:spPr>
          <a:xfrm>
            <a:off x="558800" y="636209"/>
            <a:ext cx="11887200" cy="1"/>
          </a:xfrm>
          <a:prstGeom prst="line">
            <a:avLst/>
          </a:prstGeom>
          <a:ln w="50800">
            <a:solidFill>
              <a:srgbClr val="00003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6" name="Body Level One…"/>
          <p:cNvSpPr txBox="1"/>
          <p:nvPr>
            <p:ph type="body" sz="half" idx="1" hasCustomPrompt="1"/>
          </p:nvPr>
        </p:nvSpPr>
        <p:spPr>
          <a:xfrm>
            <a:off x="531374" y="1126301"/>
            <a:ext cx="11940028" cy="3509287"/>
          </a:xfrm>
          <a:prstGeom prst="rect">
            <a:avLst/>
          </a:prstGeom>
        </p:spPr>
        <p:txBody>
          <a:bodyPr/>
          <a:lstStyle>
            <a:lvl1pPr marL="298025" indent="-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298025" defTabSz="587022">
              <a:lnSpc>
                <a:spcPct val="80000"/>
              </a:lnSpc>
              <a:tabLst/>
              <a:defRPr spc="-84" sz="84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97" name="Attribution"/>
          <p:cNvSpPr txBox="1"/>
          <p:nvPr>
            <p:ph type="body" sz="quarter" idx="21" hasCustomPrompt="1"/>
          </p:nvPr>
        </p:nvSpPr>
        <p:spPr>
          <a:xfrm>
            <a:off x="912868" y="6602594"/>
            <a:ext cx="11558532" cy="655576"/>
          </a:xfrm>
          <a:prstGeom prst="rect">
            <a:avLst/>
          </a:prstGeom>
        </p:spPr>
        <p:txBody>
          <a:bodyPr/>
          <a:lstStyle>
            <a:lvl1pPr defTabSz="587022">
              <a:lnSpc>
                <a:spcPct val="80000"/>
              </a:lnSpc>
              <a:tabLst/>
              <a:defRPr spc="-100" sz="3800">
                <a:solidFill>
                  <a:schemeClr val="accent1"/>
                </a:solidFill>
              </a:defRPr>
            </a:lvl1pPr>
          </a:lstStyle>
          <a:p>
            <a:pPr rtl="0">
              <a:defRPr/>
            </a:pPr>
            <a:r>
              <a:t>Attribution </a:t>
            </a:r>
          </a:p>
        </p:txBody>
      </p:sp>
      <p:sp>
        <p:nvSpPr>
          <p:cNvPr id="1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a turtle swimming underwater"/>
          <p:cNvSpPr/>
          <p:nvPr>
            <p:ph type="pic" idx="21"/>
          </p:nvPr>
        </p:nvSpPr>
        <p:spPr>
          <a:xfrm>
            <a:off x="-1003300" y="-1574800"/>
            <a:ext cx="18453100" cy="113843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Line"/>
          <p:cNvSpPr/>
          <p:nvPr/>
        </p:nvSpPr>
        <p:spPr>
          <a:xfrm>
            <a:off x="558852" y="8752030"/>
            <a:ext cx="11873081" cy="1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Line"/>
          <p:cNvSpPr/>
          <p:nvPr/>
        </p:nvSpPr>
        <p:spPr>
          <a:xfrm>
            <a:off x="558852" y="6845982"/>
            <a:ext cx="11883047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Presentation Title"/>
          <p:cNvSpPr txBox="1"/>
          <p:nvPr>
            <p:ph type="title" hasCustomPrompt="1"/>
          </p:nvPr>
        </p:nvSpPr>
        <p:spPr>
          <a:xfrm>
            <a:off x="532751" y="6876002"/>
            <a:ext cx="11933847" cy="1596089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rgbClr val="FFFFFF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9" name="Body Level One…"/>
          <p:cNvSpPr txBox="1"/>
          <p:nvPr>
            <p:ph type="body" sz="quarter" idx="22" hasCustomPrompt="1"/>
          </p:nvPr>
        </p:nvSpPr>
        <p:spPr>
          <a:xfrm>
            <a:off x="532751" y="785640"/>
            <a:ext cx="11943814" cy="149539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80000"/>
              </a:lnSpc>
              <a:tabLst/>
              <a:defRPr spc="-100" sz="4800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 rtl="0">
              <a:defRPr/>
            </a:pPr>
            <a:r>
              <a:t>Presentation Subtitle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ea turtle swimming underwater with a school of fish"/>
          <p:cNvSpPr/>
          <p:nvPr>
            <p:ph type="pic" idx="21"/>
          </p:nvPr>
        </p:nvSpPr>
        <p:spPr>
          <a:xfrm>
            <a:off x="4000500" y="-25400"/>
            <a:ext cx="15887700" cy="99498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9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0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543052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538479" y="3725173"/>
            <a:ext cx="5430521" cy="4717959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Body Level One…"/>
          <p:cNvSpPr txBox="1"/>
          <p:nvPr>
            <p:ph type="body" sz="quarter" idx="1" hasCustomPrompt="1"/>
          </p:nvPr>
        </p:nvSpPr>
        <p:spPr>
          <a:xfrm>
            <a:off x="530019" y="8801100"/>
            <a:ext cx="11938001" cy="344001"/>
          </a:xfrm>
          <a:prstGeom prst="rect">
            <a:avLst/>
          </a:prstGeom>
        </p:spPr>
        <p:txBody>
          <a:bodyPr lIns="27092" tIns="27092" rIns="27092" bIns="27092"/>
          <a:lstStyle>
            <a:lvl1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  <a:lvl2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2pPr>
            <a:lvl3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3pPr>
            <a:lvl4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4pPr>
            <a:lvl5pPr defTabSz="587022">
              <a:lnSpc>
                <a:spcPct val="100000"/>
              </a:lnSpc>
              <a:tabLst/>
              <a:defRPr b="1" cap="all" spc="107" sz="1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Body Level One…"/>
          <p:cNvSpPr txBox="1"/>
          <p:nvPr>
            <p:ph type="body" idx="2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 rtl="0">
              <a:defRPr/>
            </a:pPr>
            <a:r>
              <a:t>Slide bullet text</a:t>
            </a:r>
          </a:p>
        </p:txBody>
      </p:sp>
      <p:sp>
        <p:nvSpPr>
          <p:cNvPr id="53" name="Slide Title"/>
          <p:cNvSpPr txBox="1"/>
          <p:nvPr>
            <p:ph type="title" hasCustomPrompt="1"/>
          </p:nvPr>
        </p:nvSpPr>
        <p:spPr>
          <a:xfrm>
            <a:off x="537833" y="625475"/>
            <a:ext cx="11933568" cy="1396311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168" sz="84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2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3" name="Body Level One…"/>
          <p:cNvSpPr txBox="1"/>
          <p:nvPr>
            <p:ph type="body" idx="1" hasCustomPrompt="1"/>
          </p:nvPr>
        </p:nvSpPr>
        <p:spPr>
          <a:xfrm>
            <a:off x="533400" y="2565400"/>
            <a:ext cx="11938000" cy="5626100"/>
          </a:xfrm>
          <a:prstGeom prst="rect">
            <a:avLst/>
          </a:prstGeom>
        </p:spPr>
        <p:txBody>
          <a:bodyPr numCol="2" spcCol="596900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6096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9144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2192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15240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28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lue-footed booby bird on sand"/>
          <p:cNvSpPr/>
          <p:nvPr>
            <p:ph type="pic" idx="21"/>
          </p:nvPr>
        </p:nvSpPr>
        <p:spPr>
          <a:xfrm>
            <a:off x="-571500" y="-38100"/>
            <a:ext cx="7981716" cy="985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4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5" name="Body Level One…"/>
          <p:cNvSpPr txBox="1"/>
          <p:nvPr>
            <p:ph type="body" sz="half" idx="22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 rtl="0">
              <a:defRPr/>
            </a:pPr>
            <a:r>
              <a:t>Slide bullet text</a:t>
            </a:r>
          </a:p>
        </p:txBody>
      </p:sp>
      <p:sp>
        <p:nvSpPr>
          <p:cNvPr id="76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5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6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half" idx="21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 rtl="0">
              <a:defRPr/>
            </a:pPr>
            <a:r>
              <a:t>Slide bullet text</a:t>
            </a:r>
          </a:p>
        </p:txBody>
      </p:sp>
      <p:sp>
        <p:nvSpPr>
          <p:cNvPr id="88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sz="quarter" idx="1" hasCustomPrompt="1"/>
          </p:nvPr>
        </p:nvSpPr>
        <p:spPr>
          <a:xfrm>
            <a:off x="6870700" y="1388791"/>
            <a:ext cx="5765800" cy="771992"/>
          </a:xfrm>
          <a:prstGeom prst="rect">
            <a:avLst/>
          </a:prstGeom>
        </p:spPr>
        <p:txBody>
          <a:bodyPr lIns="27092" tIns="27092" rIns="27092" bIns="27092" anchor="ctr"/>
          <a:lstStyle>
            <a:lvl1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587022">
              <a:lnSpc>
                <a:spcPct val="80000"/>
              </a:lnSpc>
              <a:tabLst/>
              <a:defRPr sz="48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7" name="Line"/>
          <p:cNvSpPr/>
          <p:nvPr/>
        </p:nvSpPr>
        <p:spPr>
          <a:xfrm>
            <a:off x="6502400" y="8731250"/>
            <a:ext cx="59436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8" name="Line"/>
          <p:cNvSpPr/>
          <p:nvPr/>
        </p:nvSpPr>
        <p:spPr>
          <a:xfrm>
            <a:off x="6502400" y="625475"/>
            <a:ext cx="59436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half" idx="21" hasCustomPrompt="1"/>
          </p:nvPr>
        </p:nvSpPr>
        <p:spPr>
          <a:xfrm>
            <a:off x="6870700" y="2973384"/>
            <a:ext cx="5765800" cy="5383216"/>
          </a:xfrm>
          <a:prstGeom prst="rect">
            <a:avLst/>
          </a:prstGeom>
        </p:spPr>
        <p:txBody>
          <a:bodyPr lIns="27092" tIns="27092" rIns="27092" bIns="27092"/>
          <a:lstStyle>
            <a:lvl1pPr marL="304800" indent="-304800" defTabSz="587022">
              <a:lnSpc>
                <a:spcPct val="100000"/>
              </a:lnSpc>
              <a:spcBef>
                <a:spcPts val="2200"/>
              </a:spcBef>
              <a:buClr>
                <a:schemeClr val="accent1"/>
              </a:buClr>
              <a:buSzPct val="100000"/>
              <a:buChar char="•"/>
              <a:tabLst/>
              <a:defRPr spc="-100" sz="28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 rtl="0">
              <a:defRPr/>
            </a:pPr>
            <a:r>
              <a:t>Slide bullet text</a:t>
            </a:r>
          </a:p>
        </p:txBody>
      </p:sp>
      <p:sp>
        <p:nvSpPr>
          <p:cNvPr id="100" name="Slide Title"/>
          <p:cNvSpPr txBox="1"/>
          <p:nvPr>
            <p:ph type="title" hasCustomPrompt="1"/>
          </p:nvPr>
        </p:nvSpPr>
        <p:spPr>
          <a:xfrm>
            <a:off x="6870700" y="791431"/>
            <a:ext cx="5765800" cy="774702"/>
          </a:xfrm>
          <a:prstGeom prst="rect">
            <a:avLst/>
          </a:prstGeom>
        </p:spPr>
        <p:txBody>
          <a:bodyPr lIns="27092" tIns="27092" rIns="27092" bIns="27092"/>
          <a:lstStyle>
            <a:lvl1pPr>
              <a:defRPr spc="-96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A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Line"/>
          <p:cNvSpPr/>
          <p:nvPr/>
        </p:nvSpPr>
        <p:spPr>
          <a:xfrm>
            <a:off x="568118" y="8737600"/>
            <a:ext cx="1187308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9" name="Line"/>
          <p:cNvSpPr/>
          <p:nvPr/>
        </p:nvSpPr>
        <p:spPr>
          <a:xfrm>
            <a:off x="568118" y="6831552"/>
            <a:ext cx="11883047" cy="1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0" name="Section Title"/>
          <p:cNvSpPr txBox="1"/>
          <p:nvPr>
            <p:ph type="title" hasCustomPrompt="1"/>
          </p:nvPr>
        </p:nvSpPr>
        <p:spPr>
          <a:xfrm>
            <a:off x="527366" y="6884389"/>
            <a:ext cx="11933847" cy="1596088"/>
          </a:xfrm>
          <a:prstGeom prst="rect">
            <a:avLst/>
          </a:prstGeom>
        </p:spPr>
        <p:txBody>
          <a:bodyPr lIns="27092" tIns="27092" rIns="27092" bIns="27092" anchor="b"/>
          <a:lstStyle>
            <a:lvl1pPr>
              <a:lnSpc>
                <a:spcPct val="70000"/>
              </a:lnSpc>
              <a:defRPr spc="-210" sz="10600">
                <a:solidFill>
                  <a:schemeClr val="accent1"/>
                </a:solidFill>
                <a:latin typeface="Founders Grotesk Semibold"/>
                <a:ea typeface="Founders Grotesk Semibold"/>
                <a:cs typeface="Founders Grotesk Semibold"/>
                <a:sym typeface="Founders Grotesk Semi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531374" y="2739396"/>
            <a:ext cx="11938002" cy="6480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rtl="1">
              <a:defRPr/>
            </a:lvl1pPr>
            <a:lvl2pPr rtl="1">
              <a:defRPr/>
            </a:lvl2pPr>
            <a:lvl3pPr rtl="1">
              <a:defRPr/>
            </a:lvl3pPr>
            <a:lvl4pPr rtl="1">
              <a:defRPr/>
            </a:lvl4pPr>
            <a:lvl5pPr rtl="1">
              <a:defRPr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Agenda Title"/>
          <p:cNvSpPr txBox="1"/>
          <p:nvPr>
            <p:ph type="title" hasCustomPrompt="1"/>
          </p:nvPr>
        </p:nvSpPr>
        <p:spPr>
          <a:xfrm>
            <a:off x="537833" y="777875"/>
            <a:ext cx="11933568" cy="1396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rtl="1">
              <a:defRPr/>
            </a:lvl1pPr>
          </a:lstStyle>
          <a:p>
            <a:pPr/>
            <a:r>
              <a:t>Agenda Title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255501" y="9144000"/>
            <a:ext cx="232393" cy="344001"/>
          </a:xfrm>
          <a:prstGeom prst="rect">
            <a:avLst/>
          </a:prstGeom>
          <a:ln w="12700">
            <a:miter lim="400000"/>
          </a:ln>
        </p:spPr>
        <p:txBody>
          <a:bodyPr wrap="none" lIns="27092" tIns="27092" rIns="27092" bIns="27092" anchor="b">
            <a:spAutoFit/>
          </a:bodyPr>
          <a:lstStyle>
            <a:lvl1pPr algn="r">
              <a:spcBef>
                <a:spcPts val="0"/>
              </a:spcBef>
              <a:defRPr spc="18" sz="1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0" algn="l" defTabSz="587022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8" strike="noStrike" sz="48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1pPr>
      <a:lvl2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2pPr>
      <a:lvl3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3pPr>
      <a:lvl4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4pPr>
      <a:lvl5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5pPr>
      <a:lvl6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6pPr>
      <a:lvl7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7pPr>
      <a:lvl8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8pPr>
      <a:lvl9pPr marL="0" marR="0" indent="0" algn="l" defTabSz="33415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330200" algn="l"/>
        </a:tabLst>
        <a:defRPr b="0" baseline="0" cap="none" i="0" spc="0" strike="noStrike" sz="5000" u="none">
          <a:solidFill>
            <a:srgbClr val="C3CCB0"/>
          </a:solidFill>
          <a:uFillTx/>
          <a:latin typeface="Founders Grotesk Semibold"/>
          <a:ea typeface="Founders Grotesk Semibold"/>
          <a:cs typeface="Founders Grotesk Semibold"/>
          <a:sym typeface="Founders Grotesk Semibold"/>
        </a:defRPr>
      </a:lvl9pPr>
    </p:bodyStyle>
    <p:otherStyle>
      <a:lvl1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0" algn="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18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what_forms_perfect_wave.jpg.jpeg" descr="what_forms_perfect_wave.jp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4885" t="0" r="201" b="0"/>
          <a:stretch>
            <a:fillRect/>
          </a:stretch>
        </p:blipFill>
        <p:spPr>
          <a:xfrm>
            <a:off x="0" y="0"/>
            <a:ext cx="13004668" cy="9753600"/>
          </a:xfrm>
          <a:prstGeom prst="rect">
            <a:avLst/>
          </a:prstGeom>
        </p:spPr>
      </p:pic>
      <p:sp>
        <p:nvSpPr>
          <p:cNvPr id="208" name="Line"/>
          <p:cNvSpPr/>
          <p:nvPr/>
        </p:nvSpPr>
        <p:spPr>
          <a:xfrm>
            <a:off x="558852" y="8752030"/>
            <a:ext cx="11873081" cy="1"/>
          </a:xfrm>
          <a:prstGeom prst="line">
            <a:avLst/>
          </a:prstGeom>
          <a:ln w="254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9" name="eliya ZAKAY,  Shalev ATSIS, sam SOTIL"/>
          <p:cNvSpPr txBox="1"/>
          <p:nvPr>
            <p:ph type="body" sz="quarter" idx="1"/>
          </p:nvPr>
        </p:nvSpPr>
        <p:spPr>
          <a:xfrm>
            <a:off x="530018" y="8801100"/>
            <a:ext cx="11938003" cy="344001"/>
          </a:xfrm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 rtl="0">
              <a:defRPr/>
            </a:pPr>
            <a:r>
              <a:t>eliya ZAKAY,  Shalev ATSIS, sam SOTIL</a:t>
            </a:r>
          </a:p>
        </p:txBody>
      </p:sp>
      <p:sp>
        <p:nvSpPr>
          <p:cNvPr id="210" name="Line"/>
          <p:cNvSpPr/>
          <p:nvPr/>
        </p:nvSpPr>
        <p:spPr>
          <a:xfrm>
            <a:off x="558852" y="6845982"/>
            <a:ext cx="11883047" cy="1"/>
          </a:xfrm>
          <a:prstGeom prst="line">
            <a:avLst/>
          </a:prstGeom>
          <a:ln w="889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1" name="SwellSigh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3540">
              <a:defRPr spc="-300" sz="10100"/>
            </a:lvl1pPr>
          </a:lstStyle>
          <a:p>
            <a:pPr rtl="0">
              <a:defRPr/>
            </a:pPr>
            <a:r>
              <a:t>SwellSight</a:t>
            </a:r>
          </a:p>
        </p:txBody>
      </p:sp>
      <p:sp>
        <p:nvSpPr>
          <p:cNvPr id="212" name="Your Smart Guide to Surf Conditions"/>
          <p:cNvSpPr txBox="1"/>
          <p:nvPr>
            <p:ph type="body" idx="22"/>
          </p:nvPr>
        </p:nvSpPr>
        <p:spPr>
          <a:xfrm>
            <a:off x="532751" y="785640"/>
            <a:ext cx="11943814" cy="10071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rtl="0">
              <a:defRPr/>
            </a:pPr>
            <a:r>
              <a:t>Your Smart Guide to Surf Conditions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view methodology"/>
          <p:cNvSpPr txBox="1"/>
          <p:nvPr/>
        </p:nvSpPr>
        <p:spPr>
          <a:xfrm>
            <a:off x="533399" y="702991"/>
            <a:ext cx="10468090" cy="1386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 anchor="ctr">
            <a:normAutofit fontScale="100000" lnSpcReduction="0"/>
          </a:bodyPr>
          <a:lstStyle/>
          <a:p>
            <a:pPr defTabSz="569411">
              <a:lnSpc>
                <a:spcPct val="80000"/>
              </a:lnSpc>
              <a:spcBef>
                <a:spcPts val="0"/>
              </a:spcBef>
              <a:defRPr spc="0" sz="4947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Review methodology</a:t>
            </a:r>
            <a:br/>
          </a:p>
        </p:txBody>
      </p:sp>
      <p:sp>
        <p:nvSpPr>
          <p:cNvPr id="259" name="What we have done during the project:…"/>
          <p:cNvSpPr txBox="1"/>
          <p:nvPr>
            <p:ph type="body" idx="1"/>
          </p:nvPr>
        </p:nvSpPr>
        <p:spPr>
          <a:xfrm>
            <a:off x="430368" y="1916529"/>
            <a:ext cx="11240717" cy="7336884"/>
          </a:xfrm>
          <a:prstGeom prst="rect">
            <a:avLst/>
          </a:prstGeom>
        </p:spPr>
        <p:txBody>
          <a:bodyPr anchor="t"/>
          <a:lstStyle/>
          <a:p>
            <a:pPr indent="139700" defTabSz="457200" rtl="0">
              <a:lnSpc>
                <a:spcPct val="130000"/>
              </a:lnSpc>
              <a:defRPr spc="0" sz="3200" u="sng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Quality Efforts:</a:t>
            </a:r>
          </a:p>
          <a:p>
            <a:pPr marL="457200" indent="-317500" defTabSz="457200" rtl="0">
              <a:lnSpc>
                <a:spcPct val="13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32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Multi-level validation (image, depth, generation quality)</a:t>
            </a:r>
            <a:endParaRPr sz="2800"/>
          </a:p>
          <a:p>
            <a:pPr marL="457200" indent="-317500" defTabSz="457200" rtl="0">
              <a:lnSpc>
                <a:spcPct val="13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32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Confidence calibration (isotonic/Platt/temperature scaling)</a:t>
            </a:r>
            <a:endParaRPr sz="2800"/>
          </a:p>
          <a:p>
            <a:pPr marL="457200" indent="-317500" defTabSz="457200" rtl="0">
              <a:lnSpc>
                <a:spcPct val="13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32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 augmentation preserving scale (critical for height measurement)</a:t>
            </a:r>
          </a:p>
        </p:txBody>
      </p:sp>
      <p:pic>
        <p:nvPicPr>
          <p:cNvPr id="260" name="rgb_000008.png" descr="rgb_000008.png"/>
          <p:cNvPicPr>
            <a:picLocks noChangeAspect="1"/>
          </p:cNvPicPr>
          <p:nvPr/>
        </p:nvPicPr>
        <p:blipFill>
          <a:blip r:embed="rId2">
            <a:extLst/>
          </a:blip>
          <a:srcRect l="6" t="29621" r="1" b="28881"/>
          <a:stretch>
            <a:fillRect/>
          </a:stretch>
        </p:blipFill>
        <p:spPr>
          <a:xfrm>
            <a:off x="396" y="6212482"/>
            <a:ext cx="13004008" cy="50375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198" y="0"/>
                </a:moveTo>
                <a:cubicBezTo>
                  <a:pt x="18181" y="7"/>
                  <a:pt x="18156" y="62"/>
                  <a:pt x="18130" y="141"/>
                </a:cubicBezTo>
                <a:cubicBezTo>
                  <a:pt x="18121" y="176"/>
                  <a:pt x="18115" y="186"/>
                  <a:pt x="18105" y="238"/>
                </a:cubicBezTo>
                <a:cubicBezTo>
                  <a:pt x="18100" y="261"/>
                  <a:pt x="18092" y="283"/>
                  <a:pt x="18086" y="306"/>
                </a:cubicBezTo>
                <a:cubicBezTo>
                  <a:pt x="18056" y="448"/>
                  <a:pt x="18017" y="539"/>
                  <a:pt x="17973" y="585"/>
                </a:cubicBezTo>
                <a:cubicBezTo>
                  <a:pt x="17942" y="638"/>
                  <a:pt x="17911" y="686"/>
                  <a:pt x="17881" y="716"/>
                </a:cubicBezTo>
                <a:cubicBezTo>
                  <a:pt x="17834" y="788"/>
                  <a:pt x="17788" y="860"/>
                  <a:pt x="17744" y="929"/>
                </a:cubicBezTo>
                <a:cubicBezTo>
                  <a:pt x="17731" y="954"/>
                  <a:pt x="17713" y="984"/>
                  <a:pt x="17707" y="1002"/>
                </a:cubicBezTo>
                <a:cubicBezTo>
                  <a:pt x="17673" y="1101"/>
                  <a:pt x="17625" y="1138"/>
                  <a:pt x="17583" y="1125"/>
                </a:cubicBezTo>
                <a:cubicBezTo>
                  <a:pt x="17552" y="1137"/>
                  <a:pt x="17530" y="1119"/>
                  <a:pt x="17517" y="1070"/>
                </a:cubicBezTo>
                <a:cubicBezTo>
                  <a:pt x="17507" y="1054"/>
                  <a:pt x="17501" y="1032"/>
                  <a:pt x="17506" y="997"/>
                </a:cubicBezTo>
                <a:cubicBezTo>
                  <a:pt x="17505" y="990"/>
                  <a:pt x="17505" y="983"/>
                  <a:pt x="17505" y="975"/>
                </a:cubicBezTo>
                <a:cubicBezTo>
                  <a:pt x="17504" y="973"/>
                  <a:pt x="17503" y="971"/>
                  <a:pt x="17503" y="968"/>
                </a:cubicBezTo>
                <a:cubicBezTo>
                  <a:pt x="17494" y="889"/>
                  <a:pt x="17455" y="806"/>
                  <a:pt x="17412" y="756"/>
                </a:cubicBezTo>
                <a:cubicBezTo>
                  <a:pt x="17393" y="737"/>
                  <a:pt x="17377" y="724"/>
                  <a:pt x="17363" y="713"/>
                </a:cubicBezTo>
                <a:cubicBezTo>
                  <a:pt x="17357" y="710"/>
                  <a:pt x="17350" y="706"/>
                  <a:pt x="17345" y="705"/>
                </a:cubicBezTo>
                <a:cubicBezTo>
                  <a:pt x="17343" y="704"/>
                  <a:pt x="17341" y="705"/>
                  <a:pt x="17339" y="705"/>
                </a:cubicBezTo>
                <a:cubicBezTo>
                  <a:pt x="17296" y="701"/>
                  <a:pt x="17263" y="761"/>
                  <a:pt x="17198" y="939"/>
                </a:cubicBezTo>
                <a:cubicBezTo>
                  <a:pt x="17197" y="940"/>
                  <a:pt x="17197" y="943"/>
                  <a:pt x="17197" y="944"/>
                </a:cubicBezTo>
                <a:cubicBezTo>
                  <a:pt x="17196" y="947"/>
                  <a:pt x="17194" y="948"/>
                  <a:pt x="17193" y="951"/>
                </a:cubicBezTo>
                <a:cubicBezTo>
                  <a:pt x="17190" y="959"/>
                  <a:pt x="17188" y="961"/>
                  <a:pt x="17185" y="968"/>
                </a:cubicBezTo>
                <a:cubicBezTo>
                  <a:pt x="17183" y="975"/>
                  <a:pt x="17182" y="982"/>
                  <a:pt x="17179" y="989"/>
                </a:cubicBezTo>
                <a:cubicBezTo>
                  <a:pt x="17100" y="1209"/>
                  <a:pt x="17081" y="1238"/>
                  <a:pt x="17045" y="1201"/>
                </a:cubicBezTo>
                <a:cubicBezTo>
                  <a:pt x="17035" y="1205"/>
                  <a:pt x="17026" y="1210"/>
                  <a:pt x="17017" y="1207"/>
                </a:cubicBezTo>
                <a:cubicBezTo>
                  <a:pt x="16976" y="1194"/>
                  <a:pt x="16904" y="1247"/>
                  <a:pt x="16856" y="1327"/>
                </a:cubicBezTo>
                <a:cubicBezTo>
                  <a:pt x="16842" y="1352"/>
                  <a:pt x="16831" y="1368"/>
                  <a:pt x="16821" y="1384"/>
                </a:cubicBezTo>
                <a:cubicBezTo>
                  <a:pt x="16779" y="1475"/>
                  <a:pt x="16764" y="1463"/>
                  <a:pt x="16706" y="1336"/>
                </a:cubicBezTo>
                <a:cubicBezTo>
                  <a:pt x="16705" y="1334"/>
                  <a:pt x="16704" y="1333"/>
                  <a:pt x="16703" y="1331"/>
                </a:cubicBezTo>
                <a:cubicBezTo>
                  <a:pt x="16703" y="1329"/>
                  <a:pt x="16703" y="1328"/>
                  <a:pt x="16702" y="1326"/>
                </a:cubicBezTo>
                <a:cubicBezTo>
                  <a:pt x="16680" y="1278"/>
                  <a:pt x="16661" y="1226"/>
                  <a:pt x="16645" y="1172"/>
                </a:cubicBezTo>
                <a:cubicBezTo>
                  <a:pt x="16629" y="1117"/>
                  <a:pt x="16617" y="1060"/>
                  <a:pt x="16609" y="1004"/>
                </a:cubicBezTo>
                <a:cubicBezTo>
                  <a:pt x="16609" y="1003"/>
                  <a:pt x="16608" y="1003"/>
                  <a:pt x="16608" y="1002"/>
                </a:cubicBezTo>
                <a:cubicBezTo>
                  <a:pt x="16602" y="957"/>
                  <a:pt x="16600" y="914"/>
                  <a:pt x="16599" y="870"/>
                </a:cubicBezTo>
                <a:cubicBezTo>
                  <a:pt x="16599" y="860"/>
                  <a:pt x="16596" y="848"/>
                  <a:pt x="16597" y="837"/>
                </a:cubicBezTo>
                <a:cubicBezTo>
                  <a:pt x="16597" y="784"/>
                  <a:pt x="16602" y="732"/>
                  <a:pt x="16612" y="687"/>
                </a:cubicBezTo>
                <a:cubicBezTo>
                  <a:pt x="16622" y="645"/>
                  <a:pt x="16626" y="608"/>
                  <a:pt x="16627" y="580"/>
                </a:cubicBezTo>
                <a:cubicBezTo>
                  <a:pt x="16627" y="558"/>
                  <a:pt x="16624" y="549"/>
                  <a:pt x="16618" y="545"/>
                </a:cubicBezTo>
                <a:cubicBezTo>
                  <a:pt x="16617" y="543"/>
                  <a:pt x="16615" y="540"/>
                  <a:pt x="16614" y="539"/>
                </a:cubicBezTo>
                <a:cubicBezTo>
                  <a:pt x="16599" y="542"/>
                  <a:pt x="16587" y="566"/>
                  <a:pt x="16575" y="599"/>
                </a:cubicBezTo>
                <a:cubicBezTo>
                  <a:pt x="16577" y="608"/>
                  <a:pt x="16577" y="614"/>
                  <a:pt x="16581" y="625"/>
                </a:cubicBezTo>
                <a:cubicBezTo>
                  <a:pt x="16599" y="679"/>
                  <a:pt x="16594" y="706"/>
                  <a:pt x="16554" y="750"/>
                </a:cubicBezTo>
                <a:cubicBezTo>
                  <a:pt x="16552" y="751"/>
                  <a:pt x="16552" y="754"/>
                  <a:pt x="16550" y="756"/>
                </a:cubicBezTo>
                <a:cubicBezTo>
                  <a:pt x="16537" y="900"/>
                  <a:pt x="16529" y="1121"/>
                  <a:pt x="16525" y="1438"/>
                </a:cubicBezTo>
                <a:cubicBezTo>
                  <a:pt x="16531" y="1493"/>
                  <a:pt x="16542" y="1538"/>
                  <a:pt x="16556" y="1567"/>
                </a:cubicBezTo>
                <a:cubicBezTo>
                  <a:pt x="16589" y="1632"/>
                  <a:pt x="16596" y="1706"/>
                  <a:pt x="16575" y="1766"/>
                </a:cubicBezTo>
                <a:cubicBezTo>
                  <a:pt x="16558" y="1819"/>
                  <a:pt x="16538" y="1977"/>
                  <a:pt x="16532" y="2117"/>
                </a:cubicBezTo>
                <a:cubicBezTo>
                  <a:pt x="16529" y="2187"/>
                  <a:pt x="16519" y="2260"/>
                  <a:pt x="16508" y="2330"/>
                </a:cubicBezTo>
                <a:cubicBezTo>
                  <a:pt x="16498" y="2565"/>
                  <a:pt x="16472" y="2705"/>
                  <a:pt x="16430" y="2753"/>
                </a:cubicBezTo>
                <a:cubicBezTo>
                  <a:pt x="16433" y="2781"/>
                  <a:pt x="16408" y="2814"/>
                  <a:pt x="16368" y="2827"/>
                </a:cubicBezTo>
                <a:cubicBezTo>
                  <a:pt x="16328" y="2841"/>
                  <a:pt x="16302" y="2886"/>
                  <a:pt x="16293" y="2954"/>
                </a:cubicBezTo>
                <a:cubicBezTo>
                  <a:pt x="16293" y="2962"/>
                  <a:pt x="16292" y="2972"/>
                  <a:pt x="16294" y="2980"/>
                </a:cubicBezTo>
                <a:cubicBezTo>
                  <a:pt x="16313" y="3056"/>
                  <a:pt x="16281" y="3173"/>
                  <a:pt x="16232" y="3232"/>
                </a:cubicBezTo>
                <a:cubicBezTo>
                  <a:pt x="16224" y="3247"/>
                  <a:pt x="16218" y="3267"/>
                  <a:pt x="16210" y="3279"/>
                </a:cubicBezTo>
                <a:cubicBezTo>
                  <a:pt x="16141" y="3367"/>
                  <a:pt x="16117" y="3336"/>
                  <a:pt x="15991" y="2997"/>
                </a:cubicBezTo>
                <a:lnTo>
                  <a:pt x="15987" y="3005"/>
                </a:lnTo>
                <a:lnTo>
                  <a:pt x="15982" y="2992"/>
                </a:lnTo>
                <a:cubicBezTo>
                  <a:pt x="15951" y="3000"/>
                  <a:pt x="15936" y="2981"/>
                  <a:pt x="15935" y="2930"/>
                </a:cubicBezTo>
                <a:cubicBezTo>
                  <a:pt x="15935" y="2903"/>
                  <a:pt x="15919" y="2843"/>
                  <a:pt x="15906" y="2789"/>
                </a:cubicBezTo>
                <a:cubicBezTo>
                  <a:pt x="15868" y="2699"/>
                  <a:pt x="15840" y="2642"/>
                  <a:pt x="15848" y="2694"/>
                </a:cubicBezTo>
                <a:cubicBezTo>
                  <a:pt x="15851" y="2716"/>
                  <a:pt x="15850" y="2738"/>
                  <a:pt x="15850" y="2760"/>
                </a:cubicBezTo>
                <a:cubicBezTo>
                  <a:pt x="15867" y="2899"/>
                  <a:pt x="15844" y="2988"/>
                  <a:pt x="15775" y="3056"/>
                </a:cubicBezTo>
                <a:cubicBezTo>
                  <a:pt x="15771" y="3061"/>
                  <a:pt x="15768" y="3069"/>
                  <a:pt x="15763" y="3073"/>
                </a:cubicBezTo>
                <a:cubicBezTo>
                  <a:pt x="15763" y="3073"/>
                  <a:pt x="15762" y="3072"/>
                  <a:pt x="15762" y="3073"/>
                </a:cubicBezTo>
                <a:cubicBezTo>
                  <a:pt x="15761" y="3074"/>
                  <a:pt x="15759" y="3075"/>
                  <a:pt x="15758" y="3075"/>
                </a:cubicBezTo>
                <a:cubicBezTo>
                  <a:pt x="15758" y="3076"/>
                  <a:pt x="15758" y="3077"/>
                  <a:pt x="15757" y="3077"/>
                </a:cubicBezTo>
                <a:cubicBezTo>
                  <a:pt x="15755" y="3078"/>
                  <a:pt x="15753" y="3078"/>
                  <a:pt x="15751" y="3080"/>
                </a:cubicBezTo>
                <a:cubicBezTo>
                  <a:pt x="15742" y="3089"/>
                  <a:pt x="15733" y="3099"/>
                  <a:pt x="15722" y="3099"/>
                </a:cubicBezTo>
                <a:cubicBezTo>
                  <a:pt x="15722" y="3099"/>
                  <a:pt x="15721" y="3099"/>
                  <a:pt x="15721" y="3099"/>
                </a:cubicBezTo>
                <a:cubicBezTo>
                  <a:pt x="15721" y="3099"/>
                  <a:pt x="15720" y="3099"/>
                  <a:pt x="15720" y="3099"/>
                </a:cubicBezTo>
                <a:cubicBezTo>
                  <a:pt x="15718" y="3099"/>
                  <a:pt x="15714" y="3093"/>
                  <a:pt x="15712" y="3090"/>
                </a:cubicBezTo>
                <a:cubicBezTo>
                  <a:pt x="15711" y="3089"/>
                  <a:pt x="15711" y="3089"/>
                  <a:pt x="15711" y="3089"/>
                </a:cubicBezTo>
                <a:cubicBezTo>
                  <a:pt x="15696" y="3083"/>
                  <a:pt x="15671" y="3034"/>
                  <a:pt x="15650" y="2993"/>
                </a:cubicBezTo>
                <a:cubicBezTo>
                  <a:pt x="15635" y="2966"/>
                  <a:pt x="15621" y="2941"/>
                  <a:pt x="15604" y="2907"/>
                </a:cubicBezTo>
                <a:cubicBezTo>
                  <a:pt x="15494" y="2682"/>
                  <a:pt x="15344" y="2306"/>
                  <a:pt x="15261" y="2022"/>
                </a:cubicBezTo>
                <a:cubicBezTo>
                  <a:pt x="15259" y="2017"/>
                  <a:pt x="15256" y="2007"/>
                  <a:pt x="15254" y="2001"/>
                </a:cubicBezTo>
                <a:cubicBezTo>
                  <a:pt x="15252" y="1996"/>
                  <a:pt x="15251" y="1995"/>
                  <a:pt x="15249" y="1989"/>
                </a:cubicBezTo>
                <a:cubicBezTo>
                  <a:pt x="15246" y="1980"/>
                  <a:pt x="15244" y="1977"/>
                  <a:pt x="15241" y="1971"/>
                </a:cubicBezTo>
                <a:cubicBezTo>
                  <a:pt x="15233" y="1950"/>
                  <a:pt x="15234" y="1953"/>
                  <a:pt x="15227" y="1935"/>
                </a:cubicBezTo>
                <a:cubicBezTo>
                  <a:pt x="15224" y="1929"/>
                  <a:pt x="15222" y="1926"/>
                  <a:pt x="15220" y="1920"/>
                </a:cubicBezTo>
                <a:cubicBezTo>
                  <a:pt x="15211" y="1900"/>
                  <a:pt x="15202" y="1884"/>
                  <a:pt x="15194" y="1867"/>
                </a:cubicBezTo>
                <a:cubicBezTo>
                  <a:pt x="15165" y="1838"/>
                  <a:pt x="15143" y="1888"/>
                  <a:pt x="15130" y="2000"/>
                </a:cubicBezTo>
                <a:cubicBezTo>
                  <a:pt x="15128" y="2037"/>
                  <a:pt x="15125" y="2071"/>
                  <a:pt x="15123" y="2114"/>
                </a:cubicBezTo>
                <a:cubicBezTo>
                  <a:pt x="15122" y="2147"/>
                  <a:pt x="15120" y="2176"/>
                  <a:pt x="15120" y="2216"/>
                </a:cubicBezTo>
                <a:cubicBezTo>
                  <a:pt x="15120" y="2294"/>
                  <a:pt x="15116" y="2350"/>
                  <a:pt x="15111" y="2399"/>
                </a:cubicBezTo>
                <a:cubicBezTo>
                  <a:pt x="15109" y="2418"/>
                  <a:pt x="15105" y="2429"/>
                  <a:pt x="15103" y="2445"/>
                </a:cubicBezTo>
                <a:cubicBezTo>
                  <a:pt x="15100" y="2463"/>
                  <a:pt x="15097" y="2481"/>
                  <a:pt x="15093" y="2495"/>
                </a:cubicBezTo>
                <a:cubicBezTo>
                  <a:pt x="15091" y="2502"/>
                  <a:pt x="15089" y="2507"/>
                  <a:pt x="15086" y="2513"/>
                </a:cubicBezTo>
                <a:cubicBezTo>
                  <a:pt x="15075" y="2544"/>
                  <a:pt x="15061" y="2564"/>
                  <a:pt x="15042" y="2570"/>
                </a:cubicBezTo>
                <a:cubicBezTo>
                  <a:pt x="15017" y="2589"/>
                  <a:pt x="15004" y="2614"/>
                  <a:pt x="15002" y="2658"/>
                </a:cubicBezTo>
                <a:cubicBezTo>
                  <a:pt x="15013" y="2663"/>
                  <a:pt x="15027" y="2668"/>
                  <a:pt x="15043" y="2667"/>
                </a:cubicBezTo>
                <a:cubicBezTo>
                  <a:pt x="15085" y="2664"/>
                  <a:pt x="15119" y="2697"/>
                  <a:pt x="15138" y="2758"/>
                </a:cubicBezTo>
                <a:cubicBezTo>
                  <a:pt x="15175" y="2882"/>
                  <a:pt x="15162" y="2961"/>
                  <a:pt x="15106" y="2946"/>
                </a:cubicBezTo>
                <a:cubicBezTo>
                  <a:pt x="15075" y="2938"/>
                  <a:pt x="15051" y="2979"/>
                  <a:pt x="15028" y="3085"/>
                </a:cubicBezTo>
                <a:cubicBezTo>
                  <a:pt x="15002" y="3207"/>
                  <a:pt x="14991" y="3226"/>
                  <a:pt x="14960" y="3191"/>
                </a:cubicBezTo>
                <a:cubicBezTo>
                  <a:pt x="14923" y="3226"/>
                  <a:pt x="14871" y="3249"/>
                  <a:pt x="14795" y="3264"/>
                </a:cubicBezTo>
                <a:cubicBezTo>
                  <a:pt x="14721" y="3279"/>
                  <a:pt x="14667" y="3288"/>
                  <a:pt x="14612" y="3295"/>
                </a:cubicBezTo>
                <a:cubicBezTo>
                  <a:pt x="14589" y="3301"/>
                  <a:pt x="14570" y="3302"/>
                  <a:pt x="14548" y="3305"/>
                </a:cubicBezTo>
                <a:cubicBezTo>
                  <a:pt x="14526" y="3308"/>
                  <a:pt x="14505" y="3308"/>
                  <a:pt x="14484" y="3310"/>
                </a:cubicBezTo>
                <a:cubicBezTo>
                  <a:pt x="14473" y="3313"/>
                  <a:pt x="14472" y="3316"/>
                  <a:pt x="14461" y="3318"/>
                </a:cubicBezTo>
                <a:cubicBezTo>
                  <a:pt x="14357" y="3336"/>
                  <a:pt x="14322" y="3332"/>
                  <a:pt x="14304" y="3249"/>
                </a:cubicBezTo>
                <a:cubicBezTo>
                  <a:pt x="14304" y="3249"/>
                  <a:pt x="14304" y="3247"/>
                  <a:pt x="14304" y="3247"/>
                </a:cubicBezTo>
                <a:cubicBezTo>
                  <a:pt x="14289" y="3226"/>
                  <a:pt x="14280" y="3199"/>
                  <a:pt x="14277" y="3165"/>
                </a:cubicBezTo>
                <a:cubicBezTo>
                  <a:pt x="14273" y="3115"/>
                  <a:pt x="14255" y="3044"/>
                  <a:pt x="14229" y="2961"/>
                </a:cubicBezTo>
                <a:cubicBezTo>
                  <a:pt x="14151" y="2711"/>
                  <a:pt x="13989" y="2355"/>
                  <a:pt x="13846" y="2131"/>
                </a:cubicBezTo>
                <a:cubicBezTo>
                  <a:pt x="13759" y="1996"/>
                  <a:pt x="13707" y="1943"/>
                  <a:pt x="13732" y="2015"/>
                </a:cubicBezTo>
                <a:cubicBezTo>
                  <a:pt x="13803" y="2220"/>
                  <a:pt x="13736" y="2249"/>
                  <a:pt x="13395" y="2170"/>
                </a:cubicBezTo>
                <a:cubicBezTo>
                  <a:pt x="13371" y="2164"/>
                  <a:pt x="13291" y="2037"/>
                  <a:pt x="13217" y="1886"/>
                </a:cubicBezTo>
                <a:cubicBezTo>
                  <a:pt x="13144" y="1734"/>
                  <a:pt x="13112" y="1691"/>
                  <a:pt x="13148" y="1792"/>
                </a:cubicBezTo>
                <a:cubicBezTo>
                  <a:pt x="13151" y="1799"/>
                  <a:pt x="13152" y="1809"/>
                  <a:pt x="13154" y="1819"/>
                </a:cubicBezTo>
                <a:cubicBezTo>
                  <a:pt x="13154" y="1819"/>
                  <a:pt x="13155" y="1818"/>
                  <a:pt x="13155" y="1819"/>
                </a:cubicBezTo>
                <a:cubicBezTo>
                  <a:pt x="13158" y="1826"/>
                  <a:pt x="13160" y="1834"/>
                  <a:pt x="13163" y="1840"/>
                </a:cubicBezTo>
                <a:cubicBezTo>
                  <a:pt x="13164" y="1843"/>
                  <a:pt x="13166" y="1844"/>
                  <a:pt x="13168" y="1850"/>
                </a:cubicBezTo>
                <a:cubicBezTo>
                  <a:pt x="13169" y="1853"/>
                  <a:pt x="13169" y="1854"/>
                  <a:pt x="13169" y="1857"/>
                </a:cubicBezTo>
                <a:cubicBezTo>
                  <a:pt x="13169" y="1857"/>
                  <a:pt x="13169" y="1857"/>
                  <a:pt x="13169" y="1858"/>
                </a:cubicBezTo>
                <a:cubicBezTo>
                  <a:pt x="13169" y="1858"/>
                  <a:pt x="13170" y="1857"/>
                  <a:pt x="13170" y="1858"/>
                </a:cubicBezTo>
                <a:cubicBezTo>
                  <a:pt x="13189" y="1910"/>
                  <a:pt x="13196" y="1940"/>
                  <a:pt x="13188" y="1971"/>
                </a:cubicBezTo>
                <a:cubicBezTo>
                  <a:pt x="13198" y="2042"/>
                  <a:pt x="13205" y="2114"/>
                  <a:pt x="13202" y="2170"/>
                </a:cubicBezTo>
                <a:cubicBezTo>
                  <a:pt x="13192" y="2325"/>
                  <a:pt x="13165" y="2368"/>
                  <a:pt x="13066" y="2381"/>
                </a:cubicBezTo>
                <a:cubicBezTo>
                  <a:pt x="13032" y="2385"/>
                  <a:pt x="12991" y="2400"/>
                  <a:pt x="12950" y="2420"/>
                </a:cubicBezTo>
                <a:cubicBezTo>
                  <a:pt x="12928" y="2457"/>
                  <a:pt x="12904" y="2484"/>
                  <a:pt x="12886" y="2486"/>
                </a:cubicBezTo>
                <a:cubicBezTo>
                  <a:pt x="12858" y="2490"/>
                  <a:pt x="12823" y="2515"/>
                  <a:pt x="12809" y="2542"/>
                </a:cubicBezTo>
                <a:cubicBezTo>
                  <a:pt x="12793" y="2571"/>
                  <a:pt x="12775" y="2561"/>
                  <a:pt x="12759" y="2536"/>
                </a:cubicBezTo>
                <a:cubicBezTo>
                  <a:pt x="12757" y="2535"/>
                  <a:pt x="12752" y="2536"/>
                  <a:pt x="12750" y="2534"/>
                </a:cubicBezTo>
                <a:cubicBezTo>
                  <a:pt x="12749" y="2533"/>
                  <a:pt x="12749" y="2532"/>
                  <a:pt x="12749" y="2532"/>
                </a:cubicBezTo>
                <a:cubicBezTo>
                  <a:pt x="12724" y="2517"/>
                  <a:pt x="12712" y="2466"/>
                  <a:pt x="12712" y="2376"/>
                </a:cubicBezTo>
                <a:cubicBezTo>
                  <a:pt x="12712" y="2375"/>
                  <a:pt x="12712" y="2372"/>
                  <a:pt x="12712" y="2372"/>
                </a:cubicBezTo>
                <a:cubicBezTo>
                  <a:pt x="12697" y="2297"/>
                  <a:pt x="12672" y="2226"/>
                  <a:pt x="12646" y="2205"/>
                </a:cubicBezTo>
                <a:cubicBezTo>
                  <a:pt x="12614" y="2180"/>
                  <a:pt x="12526" y="2024"/>
                  <a:pt x="12451" y="1857"/>
                </a:cubicBezTo>
                <a:cubicBezTo>
                  <a:pt x="12381" y="1701"/>
                  <a:pt x="12321" y="1597"/>
                  <a:pt x="12306" y="1598"/>
                </a:cubicBezTo>
                <a:cubicBezTo>
                  <a:pt x="12305" y="1600"/>
                  <a:pt x="12303" y="1601"/>
                  <a:pt x="12302" y="1603"/>
                </a:cubicBezTo>
                <a:cubicBezTo>
                  <a:pt x="12302" y="1612"/>
                  <a:pt x="12308" y="1627"/>
                  <a:pt x="12310" y="1639"/>
                </a:cubicBezTo>
                <a:cubicBezTo>
                  <a:pt x="12316" y="1664"/>
                  <a:pt x="12321" y="1689"/>
                  <a:pt x="12333" y="1719"/>
                </a:cubicBezTo>
                <a:cubicBezTo>
                  <a:pt x="12335" y="1723"/>
                  <a:pt x="12336" y="1727"/>
                  <a:pt x="12338" y="1731"/>
                </a:cubicBezTo>
                <a:cubicBezTo>
                  <a:pt x="12346" y="1746"/>
                  <a:pt x="12349" y="1762"/>
                  <a:pt x="12354" y="1777"/>
                </a:cubicBezTo>
                <a:cubicBezTo>
                  <a:pt x="12372" y="1822"/>
                  <a:pt x="12381" y="1859"/>
                  <a:pt x="12374" y="1891"/>
                </a:cubicBezTo>
                <a:cubicBezTo>
                  <a:pt x="12375" y="2041"/>
                  <a:pt x="12285" y="2156"/>
                  <a:pt x="12195" y="2086"/>
                </a:cubicBezTo>
                <a:cubicBezTo>
                  <a:pt x="12170" y="2092"/>
                  <a:pt x="12157" y="2080"/>
                  <a:pt x="12158" y="2049"/>
                </a:cubicBezTo>
                <a:cubicBezTo>
                  <a:pt x="12156" y="2047"/>
                  <a:pt x="12155" y="2047"/>
                  <a:pt x="12153" y="2044"/>
                </a:cubicBezTo>
                <a:cubicBezTo>
                  <a:pt x="12128" y="2007"/>
                  <a:pt x="12020" y="2095"/>
                  <a:pt x="11898" y="2251"/>
                </a:cubicBezTo>
                <a:cubicBezTo>
                  <a:pt x="11822" y="2349"/>
                  <a:pt x="11761" y="2414"/>
                  <a:pt x="11712" y="2449"/>
                </a:cubicBezTo>
                <a:cubicBezTo>
                  <a:pt x="11672" y="2488"/>
                  <a:pt x="11644" y="2500"/>
                  <a:pt x="11633" y="2478"/>
                </a:cubicBezTo>
                <a:cubicBezTo>
                  <a:pt x="11632" y="2477"/>
                  <a:pt x="11629" y="2475"/>
                  <a:pt x="11628" y="2474"/>
                </a:cubicBezTo>
                <a:cubicBezTo>
                  <a:pt x="11619" y="2473"/>
                  <a:pt x="11609" y="2474"/>
                  <a:pt x="11601" y="2469"/>
                </a:cubicBezTo>
                <a:cubicBezTo>
                  <a:pt x="11573" y="2452"/>
                  <a:pt x="11561" y="2454"/>
                  <a:pt x="11549" y="2459"/>
                </a:cubicBezTo>
                <a:cubicBezTo>
                  <a:pt x="11534" y="2479"/>
                  <a:pt x="11525" y="2501"/>
                  <a:pt x="11530" y="2519"/>
                </a:cubicBezTo>
                <a:cubicBezTo>
                  <a:pt x="11533" y="2532"/>
                  <a:pt x="11532" y="2551"/>
                  <a:pt x="11530" y="2570"/>
                </a:cubicBezTo>
                <a:cubicBezTo>
                  <a:pt x="11530" y="2571"/>
                  <a:pt x="11530" y="2570"/>
                  <a:pt x="11530" y="2571"/>
                </a:cubicBezTo>
                <a:cubicBezTo>
                  <a:pt x="11542" y="2623"/>
                  <a:pt x="11550" y="2674"/>
                  <a:pt x="11546" y="2699"/>
                </a:cubicBezTo>
                <a:cubicBezTo>
                  <a:pt x="11538" y="2751"/>
                  <a:pt x="11508" y="2816"/>
                  <a:pt x="11472" y="2873"/>
                </a:cubicBezTo>
                <a:cubicBezTo>
                  <a:pt x="11433" y="2969"/>
                  <a:pt x="11381" y="3046"/>
                  <a:pt x="11331" y="3055"/>
                </a:cubicBezTo>
                <a:cubicBezTo>
                  <a:pt x="11292" y="3061"/>
                  <a:pt x="11223" y="3154"/>
                  <a:pt x="11176" y="3259"/>
                </a:cubicBezTo>
                <a:cubicBezTo>
                  <a:pt x="11172" y="3269"/>
                  <a:pt x="11166" y="3275"/>
                  <a:pt x="11161" y="3283"/>
                </a:cubicBezTo>
                <a:cubicBezTo>
                  <a:pt x="11160" y="3285"/>
                  <a:pt x="11159" y="3286"/>
                  <a:pt x="11159" y="3288"/>
                </a:cubicBezTo>
                <a:cubicBezTo>
                  <a:pt x="11152" y="3301"/>
                  <a:pt x="11145" y="3313"/>
                  <a:pt x="11138" y="3323"/>
                </a:cubicBezTo>
                <a:cubicBezTo>
                  <a:pt x="11128" y="3342"/>
                  <a:pt x="11118" y="3365"/>
                  <a:pt x="11107" y="3375"/>
                </a:cubicBezTo>
                <a:cubicBezTo>
                  <a:pt x="11101" y="3383"/>
                  <a:pt x="11096" y="3388"/>
                  <a:pt x="11091" y="3395"/>
                </a:cubicBezTo>
                <a:cubicBezTo>
                  <a:pt x="11088" y="3398"/>
                  <a:pt x="11085" y="3401"/>
                  <a:pt x="11083" y="3403"/>
                </a:cubicBezTo>
                <a:cubicBezTo>
                  <a:pt x="11061" y="3427"/>
                  <a:pt x="11040" y="3445"/>
                  <a:pt x="11025" y="3444"/>
                </a:cubicBezTo>
                <a:cubicBezTo>
                  <a:pt x="10940" y="3437"/>
                  <a:pt x="10872" y="3417"/>
                  <a:pt x="10818" y="3385"/>
                </a:cubicBezTo>
                <a:cubicBezTo>
                  <a:pt x="10789" y="3395"/>
                  <a:pt x="10780" y="3412"/>
                  <a:pt x="10793" y="3453"/>
                </a:cubicBezTo>
                <a:cubicBezTo>
                  <a:pt x="10804" y="3488"/>
                  <a:pt x="10809" y="3573"/>
                  <a:pt x="10805" y="3643"/>
                </a:cubicBezTo>
                <a:cubicBezTo>
                  <a:pt x="10801" y="3713"/>
                  <a:pt x="10797" y="3802"/>
                  <a:pt x="10795" y="3839"/>
                </a:cubicBezTo>
                <a:cubicBezTo>
                  <a:pt x="10791" y="3930"/>
                  <a:pt x="10701" y="4067"/>
                  <a:pt x="10673" y="4026"/>
                </a:cubicBezTo>
                <a:cubicBezTo>
                  <a:pt x="10661" y="4008"/>
                  <a:pt x="10652" y="3965"/>
                  <a:pt x="10652" y="3928"/>
                </a:cubicBezTo>
                <a:cubicBezTo>
                  <a:pt x="10652" y="3890"/>
                  <a:pt x="10637" y="3844"/>
                  <a:pt x="10619" y="3827"/>
                </a:cubicBezTo>
                <a:cubicBezTo>
                  <a:pt x="10598" y="3807"/>
                  <a:pt x="10583" y="3857"/>
                  <a:pt x="10563" y="3970"/>
                </a:cubicBezTo>
                <a:cubicBezTo>
                  <a:pt x="10557" y="4011"/>
                  <a:pt x="10551" y="4045"/>
                  <a:pt x="10547" y="4089"/>
                </a:cubicBezTo>
                <a:cubicBezTo>
                  <a:pt x="10545" y="4104"/>
                  <a:pt x="10543" y="4116"/>
                  <a:pt x="10540" y="4128"/>
                </a:cubicBezTo>
                <a:cubicBezTo>
                  <a:pt x="10535" y="4229"/>
                  <a:pt x="10515" y="4333"/>
                  <a:pt x="10487" y="4423"/>
                </a:cubicBezTo>
                <a:cubicBezTo>
                  <a:pt x="10487" y="4424"/>
                  <a:pt x="10487" y="4424"/>
                  <a:pt x="10487" y="4424"/>
                </a:cubicBezTo>
                <a:cubicBezTo>
                  <a:pt x="10478" y="4452"/>
                  <a:pt x="10471" y="4484"/>
                  <a:pt x="10461" y="4506"/>
                </a:cubicBezTo>
                <a:cubicBezTo>
                  <a:pt x="10451" y="4530"/>
                  <a:pt x="10442" y="4549"/>
                  <a:pt x="10432" y="4561"/>
                </a:cubicBezTo>
                <a:cubicBezTo>
                  <a:pt x="10391" y="4611"/>
                  <a:pt x="10323" y="4748"/>
                  <a:pt x="10282" y="4865"/>
                </a:cubicBezTo>
                <a:cubicBezTo>
                  <a:pt x="10272" y="4892"/>
                  <a:pt x="10265" y="4908"/>
                  <a:pt x="10257" y="4928"/>
                </a:cubicBezTo>
                <a:cubicBezTo>
                  <a:pt x="10257" y="4929"/>
                  <a:pt x="10256" y="4931"/>
                  <a:pt x="10255" y="4932"/>
                </a:cubicBezTo>
                <a:cubicBezTo>
                  <a:pt x="10247" y="4968"/>
                  <a:pt x="10238" y="4995"/>
                  <a:pt x="10230" y="5013"/>
                </a:cubicBezTo>
                <a:cubicBezTo>
                  <a:pt x="10228" y="5017"/>
                  <a:pt x="10226" y="5019"/>
                  <a:pt x="10224" y="5022"/>
                </a:cubicBezTo>
                <a:cubicBezTo>
                  <a:pt x="10205" y="5081"/>
                  <a:pt x="10192" y="5101"/>
                  <a:pt x="10178" y="5061"/>
                </a:cubicBezTo>
                <a:cubicBezTo>
                  <a:pt x="10174" y="5047"/>
                  <a:pt x="10161" y="5029"/>
                  <a:pt x="10153" y="5012"/>
                </a:cubicBezTo>
                <a:cubicBezTo>
                  <a:pt x="10147" y="5004"/>
                  <a:pt x="10142" y="5000"/>
                  <a:pt x="10136" y="4991"/>
                </a:cubicBezTo>
                <a:cubicBezTo>
                  <a:pt x="10134" y="4988"/>
                  <a:pt x="10133" y="4986"/>
                  <a:pt x="10132" y="4984"/>
                </a:cubicBezTo>
                <a:cubicBezTo>
                  <a:pt x="10127" y="4978"/>
                  <a:pt x="10123" y="4982"/>
                  <a:pt x="10119" y="4978"/>
                </a:cubicBezTo>
                <a:cubicBezTo>
                  <a:pt x="10103" y="4959"/>
                  <a:pt x="10085" y="4951"/>
                  <a:pt x="10065" y="4955"/>
                </a:cubicBezTo>
                <a:cubicBezTo>
                  <a:pt x="10054" y="4961"/>
                  <a:pt x="10043" y="4965"/>
                  <a:pt x="10033" y="4984"/>
                </a:cubicBezTo>
                <a:cubicBezTo>
                  <a:pt x="10020" y="5031"/>
                  <a:pt x="10002" y="5063"/>
                  <a:pt x="9989" y="5051"/>
                </a:cubicBezTo>
                <a:cubicBezTo>
                  <a:pt x="9985" y="5048"/>
                  <a:pt x="9978" y="5051"/>
                  <a:pt x="9973" y="5051"/>
                </a:cubicBezTo>
                <a:cubicBezTo>
                  <a:pt x="9950" y="5072"/>
                  <a:pt x="9923" y="5087"/>
                  <a:pt x="9892" y="5103"/>
                </a:cubicBezTo>
                <a:cubicBezTo>
                  <a:pt x="9877" y="5118"/>
                  <a:pt x="9864" y="5126"/>
                  <a:pt x="9855" y="5124"/>
                </a:cubicBezTo>
                <a:cubicBezTo>
                  <a:pt x="9822" y="5137"/>
                  <a:pt x="9783" y="5136"/>
                  <a:pt x="9746" y="5143"/>
                </a:cubicBezTo>
                <a:cubicBezTo>
                  <a:pt x="9738" y="5223"/>
                  <a:pt x="9643" y="5266"/>
                  <a:pt x="9617" y="5190"/>
                </a:cubicBezTo>
                <a:cubicBezTo>
                  <a:pt x="9612" y="5177"/>
                  <a:pt x="9607" y="5173"/>
                  <a:pt x="9602" y="5166"/>
                </a:cubicBezTo>
                <a:cubicBezTo>
                  <a:pt x="9597" y="5166"/>
                  <a:pt x="9593" y="5170"/>
                  <a:pt x="9589" y="5170"/>
                </a:cubicBezTo>
                <a:cubicBezTo>
                  <a:pt x="9576" y="5177"/>
                  <a:pt x="9555" y="5183"/>
                  <a:pt x="9548" y="5190"/>
                </a:cubicBezTo>
                <a:cubicBezTo>
                  <a:pt x="9542" y="5196"/>
                  <a:pt x="9535" y="5197"/>
                  <a:pt x="9528" y="5200"/>
                </a:cubicBezTo>
                <a:cubicBezTo>
                  <a:pt x="9488" y="5232"/>
                  <a:pt x="9446" y="5206"/>
                  <a:pt x="9368" y="5115"/>
                </a:cubicBezTo>
                <a:cubicBezTo>
                  <a:pt x="9364" y="5111"/>
                  <a:pt x="9362" y="5113"/>
                  <a:pt x="9358" y="5109"/>
                </a:cubicBezTo>
                <a:cubicBezTo>
                  <a:pt x="9358" y="5108"/>
                  <a:pt x="9357" y="5108"/>
                  <a:pt x="9356" y="5107"/>
                </a:cubicBezTo>
                <a:cubicBezTo>
                  <a:pt x="9355" y="5106"/>
                  <a:pt x="9354" y="5104"/>
                  <a:pt x="9353" y="5103"/>
                </a:cubicBezTo>
                <a:cubicBezTo>
                  <a:pt x="9352" y="5101"/>
                  <a:pt x="9350" y="5099"/>
                  <a:pt x="9349" y="5098"/>
                </a:cubicBezTo>
                <a:cubicBezTo>
                  <a:pt x="9348" y="5096"/>
                  <a:pt x="9346" y="5098"/>
                  <a:pt x="9344" y="5097"/>
                </a:cubicBezTo>
                <a:cubicBezTo>
                  <a:pt x="9340" y="5095"/>
                  <a:pt x="9336" y="5091"/>
                  <a:pt x="9334" y="5088"/>
                </a:cubicBezTo>
                <a:cubicBezTo>
                  <a:pt x="9286" y="5028"/>
                  <a:pt x="9211" y="4977"/>
                  <a:pt x="9146" y="4950"/>
                </a:cubicBezTo>
                <a:cubicBezTo>
                  <a:pt x="9093" y="4993"/>
                  <a:pt x="9075" y="4995"/>
                  <a:pt x="9054" y="4932"/>
                </a:cubicBezTo>
                <a:cubicBezTo>
                  <a:pt x="9050" y="4919"/>
                  <a:pt x="9044" y="4909"/>
                  <a:pt x="9038" y="4898"/>
                </a:cubicBezTo>
                <a:cubicBezTo>
                  <a:pt x="8936" y="4850"/>
                  <a:pt x="8815" y="4738"/>
                  <a:pt x="8716" y="4613"/>
                </a:cubicBezTo>
                <a:cubicBezTo>
                  <a:pt x="8634" y="4524"/>
                  <a:pt x="8566" y="4435"/>
                  <a:pt x="8574" y="4406"/>
                </a:cubicBezTo>
                <a:cubicBezTo>
                  <a:pt x="8576" y="4398"/>
                  <a:pt x="8575" y="4381"/>
                  <a:pt x="8574" y="4367"/>
                </a:cubicBezTo>
                <a:cubicBezTo>
                  <a:pt x="8573" y="4358"/>
                  <a:pt x="8569" y="4349"/>
                  <a:pt x="8569" y="4341"/>
                </a:cubicBezTo>
                <a:cubicBezTo>
                  <a:pt x="8569" y="4317"/>
                  <a:pt x="8566" y="4303"/>
                  <a:pt x="8565" y="4287"/>
                </a:cubicBezTo>
                <a:cubicBezTo>
                  <a:pt x="8563" y="4281"/>
                  <a:pt x="8563" y="4276"/>
                  <a:pt x="8562" y="4270"/>
                </a:cubicBezTo>
                <a:cubicBezTo>
                  <a:pt x="8557" y="4247"/>
                  <a:pt x="8551" y="4231"/>
                  <a:pt x="8544" y="4225"/>
                </a:cubicBezTo>
                <a:cubicBezTo>
                  <a:pt x="8543" y="4225"/>
                  <a:pt x="8542" y="4219"/>
                  <a:pt x="8541" y="4220"/>
                </a:cubicBezTo>
                <a:cubicBezTo>
                  <a:pt x="8540" y="4220"/>
                  <a:pt x="8538" y="4223"/>
                  <a:pt x="8538" y="4224"/>
                </a:cubicBezTo>
                <a:cubicBezTo>
                  <a:pt x="8523" y="4234"/>
                  <a:pt x="8504" y="4270"/>
                  <a:pt x="8482" y="4345"/>
                </a:cubicBezTo>
                <a:cubicBezTo>
                  <a:pt x="8463" y="4408"/>
                  <a:pt x="8409" y="4459"/>
                  <a:pt x="8355" y="4484"/>
                </a:cubicBezTo>
                <a:cubicBezTo>
                  <a:pt x="8331" y="4508"/>
                  <a:pt x="8309" y="4524"/>
                  <a:pt x="8290" y="4523"/>
                </a:cubicBezTo>
                <a:cubicBezTo>
                  <a:pt x="8237" y="4549"/>
                  <a:pt x="8187" y="4601"/>
                  <a:pt x="8172" y="4664"/>
                </a:cubicBezTo>
                <a:cubicBezTo>
                  <a:pt x="8155" y="4741"/>
                  <a:pt x="8118" y="4806"/>
                  <a:pt x="8093" y="4806"/>
                </a:cubicBezTo>
                <a:cubicBezTo>
                  <a:pt x="8071" y="4806"/>
                  <a:pt x="8042" y="4846"/>
                  <a:pt x="8019" y="4896"/>
                </a:cubicBezTo>
                <a:cubicBezTo>
                  <a:pt x="8018" y="4899"/>
                  <a:pt x="8017" y="4901"/>
                  <a:pt x="8015" y="4904"/>
                </a:cubicBezTo>
                <a:cubicBezTo>
                  <a:pt x="8015" y="4905"/>
                  <a:pt x="8014" y="4907"/>
                  <a:pt x="8014" y="4908"/>
                </a:cubicBezTo>
                <a:cubicBezTo>
                  <a:pt x="8011" y="4915"/>
                  <a:pt x="8007" y="4918"/>
                  <a:pt x="8004" y="4926"/>
                </a:cubicBezTo>
                <a:cubicBezTo>
                  <a:pt x="7990" y="4966"/>
                  <a:pt x="7954" y="5000"/>
                  <a:pt x="7905" y="5032"/>
                </a:cubicBezTo>
                <a:cubicBezTo>
                  <a:pt x="7836" y="5076"/>
                  <a:pt x="7727" y="5113"/>
                  <a:pt x="7576" y="5148"/>
                </a:cubicBezTo>
                <a:cubicBezTo>
                  <a:pt x="7548" y="5192"/>
                  <a:pt x="7483" y="5197"/>
                  <a:pt x="7433" y="5160"/>
                </a:cubicBezTo>
                <a:cubicBezTo>
                  <a:pt x="7390" y="5155"/>
                  <a:pt x="7343" y="5142"/>
                  <a:pt x="7291" y="5126"/>
                </a:cubicBezTo>
                <a:cubicBezTo>
                  <a:pt x="7270" y="5138"/>
                  <a:pt x="7251" y="5142"/>
                  <a:pt x="7247" y="5126"/>
                </a:cubicBezTo>
                <a:cubicBezTo>
                  <a:pt x="7245" y="5118"/>
                  <a:pt x="7235" y="5110"/>
                  <a:pt x="7225" y="5103"/>
                </a:cubicBezTo>
                <a:cubicBezTo>
                  <a:pt x="7179" y="5086"/>
                  <a:pt x="7135" y="5068"/>
                  <a:pt x="7093" y="5047"/>
                </a:cubicBezTo>
                <a:cubicBezTo>
                  <a:pt x="7050" y="5026"/>
                  <a:pt x="7009" y="5005"/>
                  <a:pt x="6979" y="4983"/>
                </a:cubicBezTo>
                <a:cubicBezTo>
                  <a:pt x="6912" y="4935"/>
                  <a:pt x="6845" y="4917"/>
                  <a:pt x="6828" y="4942"/>
                </a:cubicBezTo>
                <a:cubicBezTo>
                  <a:pt x="6811" y="4967"/>
                  <a:pt x="6782" y="4898"/>
                  <a:pt x="6764" y="4789"/>
                </a:cubicBezTo>
                <a:cubicBezTo>
                  <a:pt x="6747" y="4693"/>
                  <a:pt x="6730" y="4624"/>
                  <a:pt x="6713" y="4564"/>
                </a:cubicBezTo>
                <a:cubicBezTo>
                  <a:pt x="6699" y="4530"/>
                  <a:pt x="6688" y="4496"/>
                  <a:pt x="6679" y="4464"/>
                </a:cubicBezTo>
                <a:cubicBezTo>
                  <a:pt x="6673" y="4449"/>
                  <a:pt x="6667" y="4433"/>
                  <a:pt x="6660" y="4421"/>
                </a:cubicBezTo>
                <a:cubicBezTo>
                  <a:pt x="6654" y="4410"/>
                  <a:pt x="6649" y="4401"/>
                  <a:pt x="6643" y="4392"/>
                </a:cubicBezTo>
                <a:cubicBezTo>
                  <a:pt x="6614" y="4354"/>
                  <a:pt x="6583" y="4339"/>
                  <a:pt x="6545" y="4355"/>
                </a:cubicBezTo>
                <a:cubicBezTo>
                  <a:pt x="6540" y="4367"/>
                  <a:pt x="6526" y="4368"/>
                  <a:pt x="6505" y="4360"/>
                </a:cubicBezTo>
                <a:cubicBezTo>
                  <a:pt x="6485" y="4360"/>
                  <a:pt x="6465" y="4353"/>
                  <a:pt x="6447" y="4334"/>
                </a:cubicBezTo>
                <a:cubicBezTo>
                  <a:pt x="6432" y="4320"/>
                  <a:pt x="6419" y="4303"/>
                  <a:pt x="6404" y="4278"/>
                </a:cubicBezTo>
                <a:cubicBezTo>
                  <a:pt x="6404" y="4277"/>
                  <a:pt x="6404" y="4277"/>
                  <a:pt x="6404" y="4276"/>
                </a:cubicBezTo>
                <a:cubicBezTo>
                  <a:pt x="6373" y="4241"/>
                  <a:pt x="6350" y="4193"/>
                  <a:pt x="6334" y="4133"/>
                </a:cubicBezTo>
                <a:cubicBezTo>
                  <a:pt x="6296" y="4051"/>
                  <a:pt x="6261" y="3994"/>
                  <a:pt x="6253" y="4014"/>
                </a:cubicBezTo>
                <a:cubicBezTo>
                  <a:pt x="6245" y="4034"/>
                  <a:pt x="6218" y="4026"/>
                  <a:pt x="6191" y="4006"/>
                </a:cubicBezTo>
                <a:cubicBezTo>
                  <a:pt x="6179" y="4005"/>
                  <a:pt x="6171" y="3997"/>
                  <a:pt x="6162" y="3985"/>
                </a:cubicBezTo>
                <a:cubicBezTo>
                  <a:pt x="6128" y="3954"/>
                  <a:pt x="6085" y="3934"/>
                  <a:pt x="6062" y="3943"/>
                </a:cubicBezTo>
                <a:cubicBezTo>
                  <a:pt x="6035" y="3953"/>
                  <a:pt x="6016" y="3908"/>
                  <a:pt x="6005" y="3846"/>
                </a:cubicBezTo>
                <a:cubicBezTo>
                  <a:pt x="5961" y="3765"/>
                  <a:pt x="5962" y="3709"/>
                  <a:pt x="6011" y="3592"/>
                </a:cubicBezTo>
                <a:cubicBezTo>
                  <a:pt x="6016" y="3580"/>
                  <a:pt x="6019" y="3564"/>
                  <a:pt x="6024" y="3550"/>
                </a:cubicBezTo>
                <a:cubicBezTo>
                  <a:pt x="6033" y="3521"/>
                  <a:pt x="6041" y="3492"/>
                  <a:pt x="6044" y="3466"/>
                </a:cubicBezTo>
                <a:cubicBezTo>
                  <a:pt x="6045" y="3462"/>
                  <a:pt x="6045" y="3459"/>
                  <a:pt x="6046" y="3455"/>
                </a:cubicBezTo>
                <a:cubicBezTo>
                  <a:pt x="6049" y="3426"/>
                  <a:pt x="6049" y="3401"/>
                  <a:pt x="6044" y="3388"/>
                </a:cubicBezTo>
                <a:cubicBezTo>
                  <a:pt x="6044" y="3386"/>
                  <a:pt x="6042" y="3392"/>
                  <a:pt x="6040" y="3392"/>
                </a:cubicBezTo>
                <a:cubicBezTo>
                  <a:pt x="6028" y="3406"/>
                  <a:pt x="6010" y="3446"/>
                  <a:pt x="5988" y="3514"/>
                </a:cubicBezTo>
                <a:cubicBezTo>
                  <a:pt x="5985" y="3524"/>
                  <a:pt x="5983" y="3527"/>
                  <a:pt x="5980" y="3536"/>
                </a:cubicBezTo>
                <a:cubicBezTo>
                  <a:pt x="5980" y="3538"/>
                  <a:pt x="5980" y="3539"/>
                  <a:pt x="5979" y="3541"/>
                </a:cubicBezTo>
                <a:cubicBezTo>
                  <a:pt x="5966" y="3596"/>
                  <a:pt x="5955" y="3625"/>
                  <a:pt x="5940" y="3638"/>
                </a:cubicBezTo>
                <a:lnTo>
                  <a:pt x="5930" y="3666"/>
                </a:lnTo>
                <a:lnTo>
                  <a:pt x="5916" y="3652"/>
                </a:lnTo>
                <a:cubicBezTo>
                  <a:pt x="5907" y="3656"/>
                  <a:pt x="5899" y="3663"/>
                  <a:pt x="5887" y="3655"/>
                </a:cubicBezTo>
                <a:cubicBezTo>
                  <a:pt x="5887" y="3654"/>
                  <a:pt x="5886" y="3655"/>
                  <a:pt x="5885" y="3654"/>
                </a:cubicBezTo>
                <a:cubicBezTo>
                  <a:pt x="5867" y="3640"/>
                  <a:pt x="5845" y="3617"/>
                  <a:pt x="5814" y="3577"/>
                </a:cubicBezTo>
                <a:cubicBezTo>
                  <a:pt x="5791" y="3549"/>
                  <a:pt x="5775" y="3532"/>
                  <a:pt x="5760" y="3516"/>
                </a:cubicBezTo>
                <a:cubicBezTo>
                  <a:pt x="5739" y="3499"/>
                  <a:pt x="5723" y="3490"/>
                  <a:pt x="5710" y="3490"/>
                </a:cubicBezTo>
                <a:cubicBezTo>
                  <a:pt x="5709" y="3490"/>
                  <a:pt x="5707" y="3489"/>
                  <a:pt x="5706" y="3489"/>
                </a:cubicBezTo>
                <a:cubicBezTo>
                  <a:pt x="5693" y="3495"/>
                  <a:pt x="5681" y="3512"/>
                  <a:pt x="5666" y="3540"/>
                </a:cubicBezTo>
                <a:cubicBezTo>
                  <a:pt x="5665" y="3550"/>
                  <a:pt x="5665" y="3556"/>
                  <a:pt x="5665" y="3570"/>
                </a:cubicBezTo>
                <a:cubicBezTo>
                  <a:pt x="5665" y="3678"/>
                  <a:pt x="5605" y="3766"/>
                  <a:pt x="5547" y="3790"/>
                </a:cubicBezTo>
                <a:cubicBezTo>
                  <a:pt x="5517" y="3836"/>
                  <a:pt x="5495" y="3833"/>
                  <a:pt x="5468" y="3780"/>
                </a:cubicBezTo>
                <a:cubicBezTo>
                  <a:pt x="5454" y="3751"/>
                  <a:pt x="5447" y="3745"/>
                  <a:pt x="5439" y="3740"/>
                </a:cubicBezTo>
                <a:cubicBezTo>
                  <a:pt x="5425" y="3733"/>
                  <a:pt x="5417" y="3751"/>
                  <a:pt x="5417" y="3827"/>
                </a:cubicBezTo>
                <a:cubicBezTo>
                  <a:pt x="5417" y="3850"/>
                  <a:pt x="5412" y="3874"/>
                  <a:pt x="5410" y="3897"/>
                </a:cubicBezTo>
                <a:cubicBezTo>
                  <a:pt x="5409" y="3963"/>
                  <a:pt x="5398" y="4021"/>
                  <a:pt x="5370" y="4089"/>
                </a:cubicBezTo>
                <a:cubicBezTo>
                  <a:pt x="5367" y="4097"/>
                  <a:pt x="5366" y="4109"/>
                  <a:pt x="5363" y="4116"/>
                </a:cubicBezTo>
                <a:cubicBezTo>
                  <a:pt x="5348" y="4154"/>
                  <a:pt x="5333" y="4182"/>
                  <a:pt x="5317" y="4205"/>
                </a:cubicBezTo>
                <a:cubicBezTo>
                  <a:pt x="5314" y="4210"/>
                  <a:pt x="5310" y="4220"/>
                  <a:pt x="5307" y="4224"/>
                </a:cubicBezTo>
                <a:cubicBezTo>
                  <a:pt x="5302" y="4229"/>
                  <a:pt x="5298" y="4229"/>
                  <a:pt x="5294" y="4232"/>
                </a:cubicBezTo>
                <a:cubicBezTo>
                  <a:pt x="5289" y="4236"/>
                  <a:pt x="5284" y="4241"/>
                  <a:pt x="5279" y="4242"/>
                </a:cubicBezTo>
                <a:cubicBezTo>
                  <a:pt x="5271" y="4244"/>
                  <a:pt x="5262" y="4243"/>
                  <a:pt x="5255" y="4236"/>
                </a:cubicBezTo>
                <a:cubicBezTo>
                  <a:pt x="5254" y="4236"/>
                  <a:pt x="5254" y="4237"/>
                  <a:pt x="5254" y="4236"/>
                </a:cubicBezTo>
                <a:cubicBezTo>
                  <a:pt x="5241" y="4225"/>
                  <a:pt x="5232" y="4238"/>
                  <a:pt x="5224" y="4263"/>
                </a:cubicBezTo>
                <a:cubicBezTo>
                  <a:pt x="5223" y="4296"/>
                  <a:pt x="5229" y="4350"/>
                  <a:pt x="5243" y="4448"/>
                </a:cubicBezTo>
                <a:cubicBezTo>
                  <a:pt x="5259" y="4559"/>
                  <a:pt x="5266" y="4737"/>
                  <a:pt x="5267" y="4899"/>
                </a:cubicBezTo>
                <a:cubicBezTo>
                  <a:pt x="5270" y="4927"/>
                  <a:pt x="5268" y="4955"/>
                  <a:pt x="5268" y="4984"/>
                </a:cubicBezTo>
                <a:cubicBezTo>
                  <a:pt x="5268" y="4999"/>
                  <a:pt x="5269" y="5018"/>
                  <a:pt x="5268" y="5032"/>
                </a:cubicBezTo>
                <a:cubicBezTo>
                  <a:pt x="5268" y="5033"/>
                  <a:pt x="5269" y="5034"/>
                  <a:pt x="5268" y="5035"/>
                </a:cubicBezTo>
                <a:cubicBezTo>
                  <a:pt x="5268" y="5050"/>
                  <a:pt x="5270" y="5065"/>
                  <a:pt x="5269" y="5078"/>
                </a:cubicBezTo>
                <a:cubicBezTo>
                  <a:pt x="5268" y="5094"/>
                  <a:pt x="5266" y="5107"/>
                  <a:pt x="5264" y="5120"/>
                </a:cubicBezTo>
                <a:cubicBezTo>
                  <a:pt x="5262" y="5211"/>
                  <a:pt x="5257" y="5288"/>
                  <a:pt x="5247" y="5303"/>
                </a:cubicBezTo>
                <a:cubicBezTo>
                  <a:pt x="5234" y="5323"/>
                  <a:pt x="5212" y="5335"/>
                  <a:pt x="5179" y="5350"/>
                </a:cubicBezTo>
                <a:cubicBezTo>
                  <a:pt x="5158" y="5360"/>
                  <a:pt x="5135" y="5369"/>
                  <a:pt x="5093" y="5383"/>
                </a:cubicBezTo>
                <a:cubicBezTo>
                  <a:pt x="5068" y="5391"/>
                  <a:pt x="5053" y="5370"/>
                  <a:pt x="5056" y="5333"/>
                </a:cubicBezTo>
                <a:cubicBezTo>
                  <a:pt x="5057" y="5324"/>
                  <a:pt x="5053" y="5317"/>
                  <a:pt x="5052" y="5309"/>
                </a:cubicBezTo>
                <a:cubicBezTo>
                  <a:pt x="5033" y="5301"/>
                  <a:pt x="5016" y="5295"/>
                  <a:pt x="4992" y="5282"/>
                </a:cubicBezTo>
                <a:cubicBezTo>
                  <a:pt x="4977" y="5273"/>
                  <a:pt x="4954" y="5237"/>
                  <a:pt x="4934" y="5212"/>
                </a:cubicBezTo>
                <a:cubicBezTo>
                  <a:pt x="4920" y="5207"/>
                  <a:pt x="4905" y="5201"/>
                  <a:pt x="4898" y="5207"/>
                </a:cubicBezTo>
                <a:cubicBezTo>
                  <a:pt x="4892" y="5211"/>
                  <a:pt x="4882" y="5195"/>
                  <a:pt x="4869" y="5173"/>
                </a:cubicBezTo>
                <a:cubicBezTo>
                  <a:pt x="4849" y="5151"/>
                  <a:pt x="4830" y="5123"/>
                  <a:pt x="4814" y="5086"/>
                </a:cubicBezTo>
                <a:cubicBezTo>
                  <a:pt x="4814" y="5086"/>
                  <a:pt x="4814" y="5085"/>
                  <a:pt x="4814" y="5085"/>
                </a:cubicBezTo>
                <a:cubicBezTo>
                  <a:pt x="4795" y="5056"/>
                  <a:pt x="4779" y="5024"/>
                  <a:pt x="4779" y="4978"/>
                </a:cubicBezTo>
                <a:cubicBezTo>
                  <a:pt x="4779" y="4975"/>
                  <a:pt x="4777" y="4966"/>
                  <a:pt x="4777" y="4962"/>
                </a:cubicBezTo>
                <a:cubicBezTo>
                  <a:pt x="4695" y="4803"/>
                  <a:pt x="4625" y="4631"/>
                  <a:pt x="4622" y="4549"/>
                </a:cubicBezTo>
                <a:cubicBezTo>
                  <a:pt x="4621" y="4526"/>
                  <a:pt x="4585" y="4387"/>
                  <a:pt x="4541" y="4241"/>
                </a:cubicBezTo>
                <a:cubicBezTo>
                  <a:pt x="4498" y="4095"/>
                  <a:pt x="4472" y="3952"/>
                  <a:pt x="4484" y="3924"/>
                </a:cubicBezTo>
                <a:cubicBezTo>
                  <a:pt x="4485" y="3922"/>
                  <a:pt x="4484" y="3918"/>
                  <a:pt x="4484" y="3914"/>
                </a:cubicBezTo>
                <a:cubicBezTo>
                  <a:pt x="4483" y="3902"/>
                  <a:pt x="4478" y="3884"/>
                  <a:pt x="4478" y="3875"/>
                </a:cubicBezTo>
                <a:cubicBezTo>
                  <a:pt x="4476" y="3823"/>
                  <a:pt x="4469" y="3764"/>
                  <a:pt x="4457" y="3706"/>
                </a:cubicBezTo>
                <a:cubicBezTo>
                  <a:pt x="4447" y="3655"/>
                  <a:pt x="4432" y="3608"/>
                  <a:pt x="4417" y="3562"/>
                </a:cubicBezTo>
                <a:cubicBezTo>
                  <a:pt x="4415" y="3554"/>
                  <a:pt x="4412" y="3546"/>
                  <a:pt x="4410" y="3540"/>
                </a:cubicBezTo>
                <a:cubicBezTo>
                  <a:pt x="4410" y="3539"/>
                  <a:pt x="4410" y="3537"/>
                  <a:pt x="4410" y="3536"/>
                </a:cubicBezTo>
                <a:cubicBezTo>
                  <a:pt x="4409" y="3535"/>
                  <a:pt x="4409" y="3535"/>
                  <a:pt x="4409" y="3534"/>
                </a:cubicBezTo>
                <a:cubicBezTo>
                  <a:pt x="4376" y="3451"/>
                  <a:pt x="4343" y="3441"/>
                  <a:pt x="4278" y="3472"/>
                </a:cubicBezTo>
                <a:cubicBezTo>
                  <a:pt x="4258" y="3482"/>
                  <a:pt x="4237" y="3475"/>
                  <a:pt x="4216" y="3473"/>
                </a:cubicBezTo>
                <a:cubicBezTo>
                  <a:pt x="4215" y="3475"/>
                  <a:pt x="4213" y="3472"/>
                  <a:pt x="4212" y="3473"/>
                </a:cubicBezTo>
                <a:cubicBezTo>
                  <a:pt x="4211" y="3473"/>
                  <a:pt x="4210" y="3473"/>
                  <a:pt x="4210" y="3473"/>
                </a:cubicBezTo>
                <a:cubicBezTo>
                  <a:pt x="4183" y="3531"/>
                  <a:pt x="4173" y="3538"/>
                  <a:pt x="4141" y="3460"/>
                </a:cubicBezTo>
                <a:cubicBezTo>
                  <a:pt x="4136" y="3450"/>
                  <a:pt x="4127" y="3436"/>
                  <a:pt x="4121" y="3424"/>
                </a:cubicBezTo>
                <a:cubicBezTo>
                  <a:pt x="4113" y="3414"/>
                  <a:pt x="4106" y="3410"/>
                  <a:pt x="4098" y="3398"/>
                </a:cubicBezTo>
                <a:cubicBezTo>
                  <a:pt x="4096" y="3396"/>
                  <a:pt x="4093" y="3396"/>
                  <a:pt x="4091" y="3393"/>
                </a:cubicBezTo>
                <a:cubicBezTo>
                  <a:pt x="4088" y="3388"/>
                  <a:pt x="4085" y="3385"/>
                  <a:pt x="4082" y="3380"/>
                </a:cubicBezTo>
                <a:cubicBezTo>
                  <a:pt x="4081" y="3379"/>
                  <a:pt x="4081" y="3381"/>
                  <a:pt x="4080" y="3380"/>
                </a:cubicBezTo>
                <a:cubicBezTo>
                  <a:pt x="4052" y="3334"/>
                  <a:pt x="4009" y="3301"/>
                  <a:pt x="3963" y="3276"/>
                </a:cubicBezTo>
                <a:cubicBezTo>
                  <a:pt x="3959" y="3277"/>
                  <a:pt x="3956" y="3274"/>
                  <a:pt x="3952" y="3274"/>
                </a:cubicBezTo>
                <a:cubicBezTo>
                  <a:pt x="3933" y="3335"/>
                  <a:pt x="3925" y="3332"/>
                  <a:pt x="3910" y="3269"/>
                </a:cubicBezTo>
                <a:cubicBezTo>
                  <a:pt x="3878" y="3251"/>
                  <a:pt x="3850" y="3244"/>
                  <a:pt x="3822" y="3237"/>
                </a:cubicBezTo>
                <a:cubicBezTo>
                  <a:pt x="3804" y="3236"/>
                  <a:pt x="3787" y="3241"/>
                  <a:pt x="3769" y="3242"/>
                </a:cubicBezTo>
                <a:cubicBezTo>
                  <a:pt x="3735" y="3270"/>
                  <a:pt x="3709" y="3276"/>
                  <a:pt x="3690" y="3261"/>
                </a:cubicBezTo>
                <a:cubicBezTo>
                  <a:pt x="3688" y="3263"/>
                  <a:pt x="3685" y="3263"/>
                  <a:pt x="3683" y="3264"/>
                </a:cubicBezTo>
                <a:cubicBezTo>
                  <a:pt x="3629" y="3306"/>
                  <a:pt x="3584" y="3382"/>
                  <a:pt x="3543" y="3504"/>
                </a:cubicBezTo>
                <a:cubicBezTo>
                  <a:pt x="3488" y="3671"/>
                  <a:pt x="3452" y="3890"/>
                  <a:pt x="3452" y="4052"/>
                </a:cubicBezTo>
                <a:cubicBezTo>
                  <a:pt x="3452" y="4087"/>
                  <a:pt x="3450" y="4111"/>
                  <a:pt x="3449" y="4139"/>
                </a:cubicBezTo>
                <a:cubicBezTo>
                  <a:pt x="3443" y="4286"/>
                  <a:pt x="3420" y="4344"/>
                  <a:pt x="3348" y="4402"/>
                </a:cubicBezTo>
                <a:cubicBezTo>
                  <a:pt x="3334" y="4414"/>
                  <a:pt x="3323" y="4417"/>
                  <a:pt x="3311" y="4421"/>
                </a:cubicBezTo>
                <a:cubicBezTo>
                  <a:pt x="3278" y="4468"/>
                  <a:pt x="3233" y="4460"/>
                  <a:pt x="3186" y="4396"/>
                </a:cubicBezTo>
                <a:cubicBezTo>
                  <a:pt x="3184" y="4394"/>
                  <a:pt x="3182" y="4392"/>
                  <a:pt x="3181" y="4390"/>
                </a:cubicBezTo>
                <a:cubicBezTo>
                  <a:pt x="3143" y="4333"/>
                  <a:pt x="3121" y="4309"/>
                  <a:pt x="3107" y="4305"/>
                </a:cubicBezTo>
                <a:cubicBezTo>
                  <a:pt x="3105" y="4337"/>
                  <a:pt x="3104" y="4369"/>
                  <a:pt x="3103" y="4401"/>
                </a:cubicBezTo>
                <a:cubicBezTo>
                  <a:pt x="3106" y="4419"/>
                  <a:pt x="3107" y="4430"/>
                  <a:pt x="3112" y="4452"/>
                </a:cubicBezTo>
                <a:cubicBezTo>
                  <a:pt x="3123" y="4500"/>
                  <a:pt x="3128" y="4549"/>
                  <a:pt x="3130" y="4590"/>
                </a:cubicBezTo>
                <a:cubicBezTo>
                  <a:pt x="3130" y="4594"/>
                  <a:pt x="3130" y="4596"/>
                  <a:pt x="3129" y="4600"/>
                </a:cubicBezTo>
                <a:cubicBezTo>
                  <a:pt x="3130" y="4628"/>
                  <a:pt x="3130" y="4657"/>
                  <a:pt x="3125" y="4670"/>
                </a:cubicBezTo>
                <a:cubicBezTo>
                  <a:pt x="3112" y="4700"/>
                  <a:pt x="3157" y="4835"/>
                  <a:pt x="3224" y="4971"/>
                </a:cubicBezTo>
                <a:cubicBezTo>
                  <a:pt x="3224" y="4973"/>
                  <a:pt x="3224" y="4971"/>
                  <a:pt x="3225" y="4972"/>
                </a:cubicBezTo>
                <a:cubicBezTo>
                  <a:pt x="3244" y="5008"/>
                  <a:pt x="3267" y="5074"/>
                  <a:pt x="3286" y="5132"/>
                </a:cubicBezTo>
                <a:cubicBezTo>
                  <a:pt x="3297" y="5171"/>
                  <a:pt x="3309" y="5210"/>
                  <a:pt x="3311" y="5240"/>
                </a:cubicBezTo>
                <a:cubicBezTo>
                  <a:pt x="3316" y="5328"/>
                  <a:pt x="3277" y="5383"/>
                  <a:pt x="3201" y="5417"/>
                </a:cubicBezTo>
                <a:cubicBezTo>
                  <a:pt x="3146" y="5492"/>
                  <a:pt x="3125" y="5503"/>
                  <a:pt x="3099" y="5447"/>
                </a:cubicBezTo>
                <a:cubicBezTo>
                  <a:pt x="3099" y="5446"/>
                  <a:pt x="3099" y="5447"/>
                  <a:pt x="3098" y="5447"/>
                </a:cubicBezTo>
                <a:cubicBezTo>
                  <a:pt x="3091" y="5448"/>
                  <a:pt x="3087" y="5451"/>
                  <a:pt x="3079" y="5452"/>
                </a:cubicBezTo>
                <a:cubicBezTo>
                  <a:pt x="3021" y="5458"/>
                  <a:pt x="2982" y="5453"/>
                  <a:pt x="2948" y="5439"/>
                </a:cubicBezTo>
                <a:cubicBezTo>
                  <a:pt x="2936" y="5440"/>
                  <a:pt x="2922" y="5434"/>
                  <a:pt x="2912" y="5423"/>
                </a:cubicBezTo>
                <a:cubicBezTo>
                  <a:pt x="2882" y="5398"/>
                  <a:pt x="2853" y="5350"/>
                  <a:pt x="2821" y="5284"/>
                </a:cubicBezTo>
                <a:cubicBezTo>
                  <a:pt x="2819" y="5283"/>
                  <a:pt x="2814" y="5270"/>
                  <a:pt x="2812" y="5270"/>
                </a:cubicBezTo>
                <a:cubicBezTo>
                  <a:pt x="2801" y="5270"/>
                  <a:pt x="2766" y="5205"/>
                  <a:pt x="2734" y="5127"/>
                </a:cubicBezTo>
                <a:cubicBezTo>
                  <a:pt x="2704" y="5049"/>
                  <a:pt x="2686" y="4943"/>
                  <a:pt x="2676" y="4831"/>
                </a:cubicBezTo>
                <a:cubicBezTo>
                  <a:pt x="2652" y="4678"/>
                  <a:pt x="2653" y="4530"/>
                  <a:pt x="2690" y="4397"/>
                </a:cubicBezTo>
                <a:cubicBezTo>
                  <a:pt x="2694" y="4369"/>
                  <a:pt x="2697" y="4339"/>
                  <a:pt x="2703" y="4314"/>
                </a:cubicBezTo>
                <a:cubicBezTo>
                  <a:pt x="2709" y="4292"/>
                  <a:pt x="2711" y="4292"/>
                  <a:pt x="2715" y="4276"/>
                </a:cubicBezTo>
                <a:cubicBezTo>
                  <a:pt x="2687" y="4349"/>
                  <a:pt x="2635" y="4435"/>
                  <a:pt x="2592" y="4474"/>
                </a:cubicBezTo>
                <a:cubicBezTo>
                  <a:pt x="2546" y="4516"/>
                  <a:pt x="2517" y="4583"/>
                  <a:pt x="2528" y="4625"/>
                </a:cubicBezTo>
                <a:cubicBezTo>
                  <a:pt x="2539" y="4667"/>
                  <a:pt x="2512" y="4757"/>
                  <a:pt x="2468" y="4826"/>
                </a:cubicBezTo>
                <a:cubicBezTo>
                  <a:pt x="2305" y="5082"/>
                  <a:pt x="2241" y="5083"/>
                  <a:pt x="2166" y="4829"/>
                </a:cubicBezTo>
                <a:lnTo>
                  <a:pt x="2096" y="4591"/>
                </a:lnTo>
                <a:lnTo>
                  <a:pt x="2212" y="4259"/>
                </a:lnTo>
                <a:cubicBezTo>
                  <a:pt x="2294" y="4022"/>
                  <a:pt x="2370" y="3907"/>
                  <a:pt x="2462" y="3899"/>
                </a:cubicBezTo>
                <a:cubicBezTo>
                  <a:pt x="2516" y="3895"/>
                  <a:pt x="2577" y="3930"/>
                  <a:pt x="2647" y="4001"/>
                </a:cubicBezTo>
                <a:cubicBezTo>
                  <a:pt x="2733" y="4088"/>
                  <a:pt x="2754" y="4127"/>
                  <a:pt x="2738" y="4202"/>
                </a:cubicBezTo>
                <a:cubicBezTo>
                  <a:pt x="2746" y="4185"/>
                  <a:pt x="2755" y="4176"/>
                  <a:pt x="2761" y="4190"/>
                </a:cubicBezTo>
                <a:cubicBezTo>
                  <a:pt x="2778" y="4129"/>
                  <a:pt x="2770" y="4092"/>
                  <a:pt x="2739" y="4030"/>
                </a:cubicBezTo>
                <a:cubicBezTo>
                  <a:pt x="2710" y="3972"/>
                  <a:pt x="2695" y="3874"/>
                  <a:pt x="2705" y="3812"/>
                </a:cubicBezTo>
                <a:cubicBezTo>
                  <a:pt x="2707" y="3798"/>
                  <a:pt x="2707" y="3785"/>
                  <a:pt x="2706" y="3774"/>
                </a:cubicBezTo>
                <a:cubicBezTo>
                  <a:pt x="2706" y="3774"/>
                  <a:pt x="2706" y="3773"/>
                  <a:pt x="2706" y="3773"/>
                </a:cubicBezTo>
                <a:cubicBezTo>
                  <a:pt x="2706" y="3772"/>
                  <a:pt x="2706" y="3772"/>
                  <a:pt x="2705" y="3771"/>
                </a:cubicBezTo>
                <a:cubicBezTo>
                  <a:pt x="2694" y="3696"/>
                  <a:pt x="2603" y="3707"/>
                  <a:pt x="2561" y="3808"/>
                </a:cubicBezTo>
                <a:cubicBezTo>
                  <a:pt x="2544" y="3848"/>
                  <a:pt x="2511" y="3856"/>
                  <a:pt x="2475" y="3854"/>
                </a:cubicBezTo>
                <a:cubicBezTo>
                  <a:pt x="2447" y="3865"/>
                  <a:pt x="2415" y="3855"/>
                  <a:pt x="2387" y="3822"/>
                </a:cubicBezTo>
                <a:cubicBezTo>
                  <a:pt x="2353" y="3826"/>
                  <a:pt x="2326" y="3835"/>
                  <a:pt x="2330" y="3848"/>
                </a:cubicBezTo>
                <a:cubicBezTo>
                  <a:pt x="2334" y="3866"/>
                  <a:pt x="2311" y="3928"/>
                  <a:pt x="2279" y="4001"/>
                </a:cubicBezTo>
                <a:cubicBezTo>
                  <a:pt x="2254" y="4085"/>
                  <a:pt x="2216" y="4175"/>
                  <a:pt x="2171" y="4259"/>
                </a:cubicBezTo>
                <a:cubicBezTo>
                  <a:pt x="2170" y="4261"/>
                  <a:pt x="2170" y="4261"/>
                  <a:pt x="2169" y="4263"/>
                </a:cubicBezTo>
                <a:cubicBezTo>
                  <a:pt x="2090" y="4438"/>
                  <a:pt x="2041" y="4537"/>
                  <a:pt x="2004" y="4571"/>
                </a:cubicBezTo>
                <a:cubicBezTo>
                  <a:pt x="1994" y="4586"/>
                  <a:pt x="1982" y="4592"/>
                  <a:pt x="1966" y="4586"/>
                </a:cubicBezTo>
                <a:cubicBezTo>
                  <a:pt x="1950" y="4580"/>
                  <a:pt x="1933" y="4565"/>
                  <a:pt x="1918" y="4532"/>
                </a:cubicBezTo>
                <a:cubicBezTo>
                  <a:pt x="1905" y="4504"/>
                  <a:pt x="1894" y="4472"/>
                  <a:pt x="1888" y="4443"/>
                </a:cubicBezTo>
                <a:cubicBezTo>
                  <a:pt x="1884" y="4425"/>
                  <a:pt x="1883" y="4406"/>
                  <a:pt x="1881" y="4385"/>
                </a:cubicBezTo>
                <a:cubicBezTo>
                  <a:pt x="1879" y="4366"/>
                  <a:pt x="1875" y="4351"/>
                  <a:pt x="1875" y="4333"/>
                </a:cubicBezTo>
                <a:cubicBezTo>
                  <a:pt x="1875" y="4265"/>
                  <a:pt x="1862" y="4208"/>
                  <a:pt x="1845" y="4208"/>
                </a:cubicBezTo>
                <a:cubicBezTo>
                  <a:pt x="1786" y="4208"/>
                  <a:pt x="1649" y="4582"/>
                  <a:pt x="1650" y="4732"/>
                </a:cubicBezTo>
                <a:cubicBezTo>
                  <a:pt x="1650" y="4750"/>
                  <a:pt x="1649" y="4768"/>
                  <a:pt x="1649" y="4784"/>
                </a:cubicBezTo>
                <a:cubicBezTo>
                  <a:pt x="1649" y="4785"/>
                  <a:pt x="1649" y="4785"/>
                  <a:pt x="1649" y="4785"/>
                </a:cubicBezTo>
                <a:cubicBezTo>
                  <a:pt x="1650" y="4789"/>
                  <a:pt x="1650" y="4796"/>
                  <a:pt x="1651" y="4799"/>
                </a:cubicBezTo>
                <a:cubicBezTo>
                  <a:pt x="1655" y="4817"/>
                  <a:pt x="1655" y="4847"/>
                  <a:pt x="1652" y="4882"/>
                </a:cubicBezTo>
                <a:cubicBezTo>
                  <a:pt x="1656" y="4984"/>
                  <a:pt x="1665" y="5061"/>
                  <a:pt x="1684" y="5061"/>
                </a:cubicBezTo>
                <a:cubicBezTo>
                  <a:pt x="1726" y="5061"/>
                  <a:pt x="1751" y="5108"/>
                  <a:pt x="1763" y="5177"/>
                </a:cubicBezTo>
                <a:cubicBezTo>
                  <a:pt x="1765" y="5187"/>
                  <a:pt x="1769" y="5193"/>
                  <a:pt x="1770" y="5204"/>
                </a:cubicBezTo>
                <a:cubicBezTo>
                  <a:pt x="1770" y="5204"/>
                  <a:pt x="1770" y="5206"/>
                  <a:pt x="1770" y="5206"/>
                </a:cubicBezTo>
                <a:cubicBezTo>
                  <a:pt x="1772" y="5229"/>
                  <a:pt x="1769" y="5259"/>
                  <a:pt x="1769" y="5286"/>
                </a:cubicBezTo>
                <a:cubicBezTo>
                  <a:pt x="1793" y="5393"/>
                  <a:pt x="1788" y="5476"/>
                  <a:pt x="1750" y="5526"/>
                </a:cubicBezTo>
                <a:cubicBezTo>
                  <a:pt x="1738" y="5541"/>
                  <a:pt x="1728" y="5562"/>
                  <a:pt x="1720" y="5585"/>
                </a:cubicBezTo>
                <a:cubicBezTo>
                  <a:pt x="1712" y="5608"/>
                  <a:pt x="1707" y="5631"/>
                  <a:pt x="1707" y="5651"/>
                </a:cubicBezTo>
                <a:cubicBezTo>
                  <a:pt x="1707" y="5723"/>
                  <a:pt x="1659" y="5800"/>
                  <a:pt x="1618" y="5811"/>
                </a:cubicBezTo>
                <a:cubicBezTo>
                  <a:pt x="1618" y="5811"/>
                  <a:pt x="1617" y="5811"/>
                  <a:pt x="1616" y="5811"/>
                </a:cubicBezTo>
                <a:cubicBezTo>
                  <a:pt x="1607" y="5813"/>
                  <a:pt x="1597" y="5817"/>
                  <a:pt x="1589" y="5810"/>
                </a:cubicBezTo>
                <a:cubicBezTo>
                  <a:pt x="1584" y="5805"/>
                  <a:pt x="1581" y="5792"/>
                  <a:pt x="1577" y="5782"/>
                </a:cubicBezTo>
                <a:cubicBezTo>
                  <a:pt x="1556" y="5788"/>
                  <a:pt x="1534" y="5792"/>
                  <a:pt x="1505" y="5793"/>
                </a:cubicBezTo>
                <a:cubicBezTo>
                  <a:pt x="1487" y="5794"/>
                  <a:pt x="1473" y="5798"/>
                  <a:pt x="1457" y="5801"/>
                </a:cubicBezTo>
                <a:cubicBezTo>
                  <a:pt x="1433" y="5825"/>
                  <a:pt x="1406" y="5840"/>
                  <a:pt x="1372" y="5839"/>
                </a:cubicBezTo>
                <a:cubicBezTo>
                  <a:pt x="1356" y="5839"/>
                  <a:pt x="1342" y="5846"/>
                  <a:pt x="1327" y="5852"/>
                </a:cubicBezTo>
                <a:cubicBezTo>
                  <a:pt x="1326" y="5854"/>
                  <a:pt x="1322" y="5855"/>
                  <a:pt x="1321" y="5857"/>
                </a:cubicBezTo>
                <a:cubicBezTo>
                  <a:pt x="1313" y="5876"/>
                  <a:pt x="1293" y="5891"/>
                  <a:pt x="1269" y="5902"/>
                </a:cubicBezTo>
                <a:cubicBezTo>
                  <a:pt x="1268" y="5905"/>
                  <a:pt x="1264" y="5905"/>
                  <a:pt x="1263" y="5908"/>
                </a:cubicBezTo>
                <a:cubicBezTo>
                  <a:pt x="1244" y="5963"/>
                  <a:pt x="1231" y="5968"/>
                  <a:pt x="1210" y="5927"/>
                </a:cubicBezTo>
                <a:cubicBezTo>
                  <a:pt x="1208" y="5924"/>
                  <a:pt x="1206" y="5927"/>
                  <a:pt x="1204" y="5924"/>
                </a:cubicBezTo>
                <a:cubicBezTo>
                  <a:pt x="1166" y="5934"/>
                  <a:pt x="1125" y="5966"/>
                  <a:pt x="1106" y="6012"/>
                </a:cubicBezTo>
                <a:cubicBezTo>
                  <a:pt x="1087" y="6057"/>
                  <a:pt x="1062" y="6066"/>
                  <a:pt x="1032" y="6055"/>
                </a:cubicBezTo>
                <a:cubicBezTo>
                  <a:pt x="1013" y="6059"/>
                  <a:pt x="989" y="6041"/>
                  <a:pt x="960" y="6004"/>
                </a:cubicBezTo>
                <a:cubicBezTo>
                  <a:pt x="960" y="6004"/>
                  <a:pt x="959" y="6005"/>
                  <a:pt x="959" y="6004"/>
                </a:cubicBezTo>
                <a:cubicBezTo>
                  <a:pt x="923" y="5968"/>
                  <a:pt x="892" y="5949"/>
                  <a:pt x="865" y="5946"/>
                </a:cubicBezTo>
                <a:cubicBezTo>
                  <a:pt x="842" y="5947"/>
                  <a:pt x="820" y="5958"/>
                  <a:pt x="794" y="5985"/>
                </a:cubicBezTo>
                <a:cubicBezTo>
                  <a:pt x="785" y="5995"/>
                  <a:pt x="775" y="5998"/>
                  <a:pt x="765" y="6004"/>
                </a:cubicBezTo>
                <a:cubicBezTo>
                  <a:pt x="757" y="6011"/>
                  <a:pt x="746" y="6006"/>
                  <a:pt x="737" y="6010"/>
                </a:cubicBezTo>
                <a:cubicBezTo>
                  <a:pt x="701" y="6037"/>
                  <a:pt x="672" y="6050"/>
                  <a:pt x="661" y="6029"/>
                </a:cubicBezTo>
                <a:cubicBezTo>
                  <a:pt x="657" y="6021"/>
                  <a:pt x="651" y="6016"/>
                  <a:pt x="645" y="6010"/>
                </a:cubicBezTo>
                <a:cubicBezTo>
                  <a:pt x="629" y="6003"/>
                  <a:pt x="613" y="5994"/>
                  <a:pt x="597" y="5982"/>
                </a:cubicBezTo>
                <a:cubicBezTo>
                  <a:pt x="560" y="5975"/>
                  <a:pt x="517" y="5988"/>
                  <a:pt x="478" y="6026"/>
                </a:cubicBezTo>
                <a:cubicBezTo>
                  <a:pt x="424" y="6078"/>
                  <a:pt x="418" y="6072"/>
                  <a:pt x="398" y="5948"/>
                </a:cubicBezTo>
                <a:cubicBezTo>
                  <a:pt x="384" y="5857"/>
                  <a:pt x="384" y="5796"/>
                  <a:pt x="399" y="5760"/>
                </a:cubicBezTo>
                <a:cubicBezTo>
                  <a:pt x="425" y="5697"/>
                  <a:pt x="425" y="5620"/>
                  <a:pt x="398" y="5503"/>
                </a:cubicBezTo>
                <a:cubicBezTo>
                  <a:pt x="397" y="5502"/>
                  <a:pt x="397" y="5503"/>
                  <a:pt x="397" y="5502"/>
                </a:cubicBezTo>
                <a:cubicBezTo>
                  <a:pt x="381" y="5442"/>
                  <a:pt x="359" y="5372"/>
                  <a:pt x="335" y="5303"/>
                </a:cubicBezTo>
                <a:cubicBezTo>
                  <a:pt x="313" y="5242"/>
                  <a:pt x="295" y="5196"/>
                  <a:pt x="280" y="5161"/>
                </a:cubicBezTo>
                <a:cubicBezTo>
                  <a:pt x="275" y="5174"/>
                  <a:pt x="267" y="5188"/>
                  <a:pt x="266" y="5200"/>
                </a:cubicBezTo>
                <a:cubicBezTo>
                  <a:pt x="279" y="5248"/>
                  <a:pt x="298" y="5308"/>
                  <a:pt x="320" y="5367"/>
                </a:cubicBezTo>
                <a:cubicBezTo>
                  <a:pt x="322" y="5372"/>
                  <a:pt x="323" y="5374"/>
                  <a:pt x="324" y="5379"/>
                </a:cubicBezTo>
                <a:lnTo>
                  <a:pt x="402" y="5577"/>
                </a:lnTo>
                <a:lnTo>
                  <a:pt x="368" y="5660"/>
                </a:lnTo>
                <a:cubicBezTo>
                  <a:pt x="364" y="5685"/>
                  <a:pt x="360" y="5711"/>
                  <a:pt x="353" y="5742"/>
                </a:cubicBezTo>
                <a:cubicBezTo>
                  <a:pt x="330" y="5848"/>
                  <a:pt x="297" y="5889"/>
                  <a:pt x="264" y="5883"/>
                </a:cubicBezTo>
                <a:cubicBezTo>
                  <a:pt x="247" y="5909"/>
                  <a:pt x="232" y="5906"/>
                  <a:pt x="210" y="5856"/>
                </a:cubicBezTo>
                <a:cubicBezTo>
                  <a:pt x="207" y="5850"/>
                  <a:pt x="206" y="5841"/>
                  <a:pt x="204" y="5834"/>
                </a:cubicBezTo>
                <a:cubicBezTo>
                  <a:pt x="200" y="5825"/>
                  <a:pt x="197" y="5810"/>
                  <a:pt x="194" y="5796"/>
                </a:cubicBezTo>
                <a:cubicBezTo>
                  <a:pt x="186" y="5766"/>
                  <a:pt x="181" y="5731"/>
                  <a:pt x="179" y="5692"/>
                </a:cubicBezTo>
                <a:cubicBezTo>
                  <a:pt x="178" y="5690"/>
                  <a:pt x="178" y="5689"/>
                  <a:pt x="177" y="5687"/>
                </a:cubicBezTo>
                <a:cubicBezTo>
                  <a:pt x="169" y="5606"/>
                  <a:pt x="163" y="5565"/>
                  <a:pt x="154" y="5554"/>
                </a:cubicBezTo>
                <a:cubicBezTo>
                  <a:pt x="136" y="5569"/>
                  <a:pt x="118" y="5591"/>
                  <a:pt x="98" y="5623"/>
                </a:cubicBezTo>
                <a:cubicBezTo>
                  <a:pt x="91" y="5635"/>
                  <a:pt x="87" y="5642"/>
                  <a:pt x="78" y="5658"/>
                </a:cubicBezTo>
                <a:lnTo>
                  <a:pt x="63" y="5689"/>
                </a:lnTo>
                <a:cubicBezTo>
                  <a:pt x="24" y="5839"/>
                  <a:pt x="10" y="6544"/>
                  <a:pt x="4" y="10209"/>
                </a:cubicBezTo>
                <a:cubicBezTo>
                  <a:pt x="2" y="12181"/>
                  <a:pt x="1" y="15238"/>
                  <a:pt x="0" y="18326"/>
                </a:cubicBezTo>
                <a:lnTo>
                  <a:pt x="0" y="21209"/>
                </a:lnTo>
                <a:lnTo>
                  <a:pt x="0" y="21600"/>
                </a:lnTo>
                <a:lnTo>
                  <a:pt x="21598" y="21600"/>
                </a:lnTo>
                <a:cubicBezTo>
                  <a:pt x="21599" y="20472"/>
                  <a:pt x="21600" y="19721"/>
                  <a:pt x="21600" y="18328"/>
                </a:cubicBezTo>
                <a:cubicBezTo>
                  <a:pt x="21599" y="13373"/>
                  <a:pt x="21597" y="10077"/>
                  <a:pt x="21593" y="8022"/>
                </a:cubicBezTo>
                <a:cubicBezTo>
                  <a:pt x="21591" y="6972"/>
                  <a:pt x="21589" y="6276"/>
                  <a:pt x="21587" y="5532"/>
                </a:cubicBezTo>
                <a:cubicBezTo>
                  <a:pt x="21578" y="4031"/>
                  <a:pt x="21564" y="3599"/>
                  <a:pt x="21539" y="3582"/>
                </a:cubicBezTo>
                <a:cubicBezTo>
                  <a:pt x="21448" y="3522"/>
                  <a:pt x="20875" y="3574"/>
                  <a:pt x="20826" y="3647"/>
                </a:cubicBezTo>
                <a:cubicBezTo>
                  <a:pt x="20803" y="3681"/>
                  <a:pt x="20717" y="3700"/>
                  <a:pt x="20634" y="3688"/>
                </a:cubicBezTo>
                <a:cubicBezTo>
                  <a:pt x="20550" y="3676"/>
                  <a:pt x="20462" y="3693"/>
                  <a:pt x="20438" y="3730"/>
                </a:cubicBezTo>
                <a:cubicBezTo>
                  <a:pt x="20413" y="3766"/>
                  <a:pt x="20374" y="3760"/>
                  <a:pt x="20351" y="3715"/>
                </a:cubicBezTo>
                <a:cubicBezTo>
                  <a:pt x="20327" y="3671"/>
                  <a:pt x="20234" y="3645"/>
                  <a:pt x="20143" y="3660"/>
                </a:cubicBezTo>
                <a:cubicBezTo>
                  <a:pt x="20018" y="3682"/>
                  <a:pt x="19956" y="3649"/>
                  <a:pt x="19886" y="3516"/>
                </a:cubicBezTo>
                <a:cubicBezTo>
                  <a:pt x="19834" y="3418"/>
                  <a:pt x="19805" y="3298"/>
                  <a:pt x="19818" y="3242"/>
                </a:cubicBezTo>
                <a:cubicBezTo>
                  <a:pt x="19819" y="3240"/>
                  <a:pt x="19818" y="3239"/>
                  <a:pt x="19819" y="3237"/>
                </a:cubicBezTo>
                <a:cubicBezTo>
                  <a:pt x="19817" y="3231"/>
                  <a:pt x="19813" y="3227"/>
                  <a:pt x="19810" y="3221"/>
                </a:cubicBezTo>
                <a:cubicBezTo>
                  <a:pt x="19800" y="3233"/>
                  <a:pt x="19786" y="3259"/>
                  <a:pt x="19765" y="3301"/>
                </a:cubicBezTo>
                <a:cubicBezTo>
                  <a:pt x="19701" y="3438"/>
                  <a:pt x="19654" y="3457"/>
                  <a:pt x="19467" y="3412"/>
                </a:cubicBezTo>
                <a:cubicBezTo>
                  <a:pt x="19156" y="3338"/>
                  <a:pt x="19080" y="3290"/>
                  <a:pt x="19017" y="3136"/>
                </a:cubicBezTo>
                <a:cubicBezTo>
                  <a:pt x="18978" y="3041"/>
                  <a:pt x="18971" y="3008"/>
                  <a:pt x="18995" y="2951"/>
                </a:cubicBezTo>
                <a:cubicBezTo>
                  <a:pt x="18995" y="2948"/>
                  <a:pt x="18993" y="2944"/>
                  <a:pt x="18993" y="2941"/>
                </a:cubicBezTo>
                <a:cubicBezTo>
                  <a:pt x="18996" y="2895"/>
                  <a:pt x="19017" y="2853"/>
                  <a:pt x="19039" y="2849"/>
                </a:cubicBezTo>
                <a:cubicBezTo>
                  <a:pt x="19042" y="2849"/>
                  <a:pt x="19043" y="2847"/>
                  <a:pt x="19046" y="2847"/>
                </a:cubicBezTo>
                <a:cubicBezTo>
                  <a:pt x="19075" y="2782"/>
                  <a:pt x="19069" y="2737"/>
                  <a:pt x="19026" y="2588"/>
                </a:cubicBezTo>
                <a:cubicBezTo>
                  <a:pt x="18972" y="2404"/>
                  <a:pt x="18973" y="2383"/>
                  <a:pt x="19034" y="2275"/>
                </a:cubicBezTo>
                <a:cubicBezTo>
                  <a:pt x="19125" y="2113"/>
                  <a:pt x="19206" y="2131"/>
                  <a:pt x="19281" y="2330"/>
                </a:cubicBezTo>
                <a:cubicBezTo>
                  <a:pt x="19292" y="2361"/>
                  <a:pt x="19307" y="2386"/>
                  <a:pt x="19323" y="2408"/>
                </a:cubicBezTo>
                <a:cubicBezTo>
                  <a:pt x="19330" y="2394"/>
                  <a:pt x="19337" y="2383"/>
                  <a:pt x="19345" y="2372"/>
                </a:cubicBezTo>
                <a:cubicBezTo>
                  <a:pt x="19332" y="2354"/>
                  <a:pt x="19320" y="2333"/>
                  <a:pt x="19314" y="2306"/>
                </a:cubicBezTo>
                <a:cubicBezTo>
                  <a:pt x="19295" y="2233"/>
                  <a:pt x="19299" y="2200"/>
                  <a:pt x="19330" y="2144"/>
                </a:cubicBezTo>
                <a:cubicBezTo>
                  <a:pt x="19351" y="2106"/>
                  <a:pt x="19384" y="2087"/>
                  <a:pt x="19403" y="2102"/>
                </a:cubicBezTo>
                <a:cubicBezTo>
                  <a:pt x="19411" y="2107"/>
                  <a:pt x="19410" y="2105"/>
                  <a:pt x="19414" y="2107"/>
                </a:cubicBezTo>
                <a:cubicBezTo>
                  <a:pt x="19411" y="2097"/>
                  <a:pt x="19407" y="2087"/>
                  <a:pt x="19405" y="2076"/>
                </a:cubicBezTo>
                <a:cubicBezTo>
                  <a:pt x="19403" y="2073"/>
                  <a:pt x="19404" y="2072"/>
                  <a:pt x="19402" y="2069"/>
                </a:cubicBezTo>
                <a:cubicBezTo>
                  <a:pt x="19376" y="2029"/>
                  <a:pt x="19376" y="1998"/>
                  <a:pt x="19387" y="1938"/>
                </a:cubicBezTo>
                <a:cubicBezTo>
                  <a:pt x="19387" y="1920"/>
                  <a:pt x="19387" y="1902"/>
                  <a:pt x="19390" y="1889"/>
                </a:cubicBezTo>
                <a:cubicBezTo>
                  <a:pt x="19395" y="1865"/>
                  <a:pt x="19394" y="1858"/>
                  <a:pt x="19388" y="1860"/>
                </a:cubicBezTo>
                <a:cubicBezTo>
                  <a:pt x="19381" y="1878"/>
                  <a:pt x="19380" y="1878"/>
                  <a:pt x="19369" y="1908"/>
                </a:cubicBezTo>
                <a:cubicBezTo>
                  <a:pt x="19324" y="2030"/>
                  <a:pt x="19306" y="2063"/>
                  <a:pt x="19240" y="2073"/>
                </a:cubicBezTo>
                <a:cubicBezTo>
                  <a:pt x="19195" y="2104"/>
                  <a:pt x="19137" y="2113"/>
                  <a:pt x="19040" y="2105"/>
                </a:cubicBezTo>
                <a:cubicBezTo>
                  <a:pt x="19022" y="2103"/>
                  <a:pt x="19009" y="2104"/>
                  <a:pt x="18988" y="2102"/>
                </a:cubicBezTo>
                <a:cubicBezTo>
                  <a:pt x="18789" y="2078"/>
                  <a:pt x="18732" y="2098"/>
                  <a:pt x="18732" y="2188"/>
                </a:cubicBezTo>
                <a:cubicBezTo>
                  <a:pt x="18732" y="2320"/>
                  <a:pt x="18694" y="2425"/>
                  <a:pt x="18639" y="2478"/>
                </a:cubicBezTo>
                <a:cubicBezTo>
                  <a:pt x="18639" y="2478"/>
                  <a:pt x="18638" y="2478"/>
                  <a:pt x="18638" y="2478"/>
                </a:cubicBezTo>
                <a:cubicBezTo>
                  <a:pt x="18583" y="2586"/>
                  <a:pt x="18512" y="2679"/>
                  <a:pt x="18452" y="2697"/>
                </a:cubicBezTo>
                <a:cubicBezTo>
                  <a:pt x="18360" y="2725"/>
                  <a:pt x="18281" y="2609"/>
                  <a:pt x="18299" y="2474"/>
                </a:cubicBezTo>
                <a:cubicBezTo>
                  <a:pt x="18306" y="2419"/>
                  <a:pt x="18289" y="2306"/>
                  <a:pt x="18258" y="2194"/>
                </a:cubicBezTo>
                <a:cubicBezTo>
                  <a:pt x="18242" y="2137"/>
                  <a:pt x="18230" y="2083"/>
                  <a:pt x="18222" y="2040"/>
                </a:cubicBezTo>
                <a:cubicBezTo>
                  <a:pt x="18219" y="2027"/>
                  <a:pt x="18215" y="2018"/>
                  <a:pt x="18212" y="2005"/>
                </a:cubicBezTo>
                <a:cubicBezTo>
                  <a:pt x="18208" y="1984"/>
                  <a:pt x="18209" y="1983"/>
                  <a:pt x="18205" y="1964"/>
                </a:cubicBezTo>
                <a:cubicBezTo>
                  <a:pt x="18200" y="1944"/>
                  <a:pt x="18193" y="1930"/>
                  <a:pt x="18189" y="1908"/>
                </a:cubicBezTo>
                <a:cubicBezTo>
                  <a:pt x="18176" y="1848"/>
                  <a:pt x="18175" y="1821"/>
                  <a:pt x="18169" y="1783"/>
                </a:cubicBezTo>
                <a:cubicBezTo>
                  <a:pt x="18169" y="1779"/>
                  <a:pt x="18168" y="1776"/>
                  <a:pt x="18167" y="1771"/>
                </a:cubicBezTo>
                <a:cubicBezTo>
                  <a:pt x="18157" y="1695"/>
                  <a:pt x="18156" y="1633"/>
                  <a:pt x="18174" y="1588"/>
                </a:cubicBezTo>
                <a:cubicBezTo>
                  <a:pt x="18178" y="1568"/>
                  <a:pt x="18186" y="1553"/>
                  <a:pt x="18192" y="1538"/>
                </a:cubicBezTo>
                <a:cubicBezTo>
                  <a:pt x="18267" y="1373"/>
                  <a:pt x="18243" y="1212"/>
                  <a:pt x="18146" y="1271"/>
                </a:cubicBezTo>
                <a:cubicBezTo>
                  <a:pt x="18143" y="1273"/>
                  <a:pt x="18140" y="1274"/>
                  <a:pt x="18138" y="1276"/>
                </a:cubicBezTo>
                <a:cubicBezTo>
                  <a:pt x="18098" y="1331"/>
                  <a:pt x="18077" y="1320"/>
                  <a:pt x="18046" y="1263"/>
                </a:cubicBezTo>
                <a:cubicBezTo>
                  <a:pt x="18025" y="1244"/>
                  <a:pt x="18005" y="1216"/>
                  <a:pt x="17986" y="1174"/>
                </a:cubicBezTo>
                <a:cubicBezTo>
                  <a:pt x="17947" y="1090"/>
                  <a:pt x="17934" y="1047"/>
                  <a:pt x="17939" y="997"/>
                </a:cubicBezTo>
                <a:cubicBezTo>
                  <a:pt x="17938" y="967"/>
                  <a:pt x="17945" y="942"/>
                  <a:pt x="17961" y="899"/>
                </a:cubicBezTo>
                <a:cubicBezTo>
                  <a:pt x="17963" y="894"/>
                  <a:pt x="17967" y="890"/>
                  <a:pt x="17969" y="885"/>
                </a:cubicBezTo>
                <a:cubicBezTo>
                  <a:pt x="17972" y="878"/>
                  <a:pt x="17973" y="873"/>
                  <a:pt x="17976" y="866"/>
                </a:cubicBezTo>
                <a:cubicBezTo>
                  <a:pt x="17980" y="853"/>
                  <a:pt x="17990" y="848"/>
                  <a:pt x="17995" y="837"/>
                </a:cubicBezTo>
                <a:cubicBezTo>
                  <a:pt x="18002" y="827"/>
                  <a:pt x="18008" y="817"/>
                  <a:pt x="18015" y="808"/>
                </a:cubicBezTo>
                <a:cubicBezTo>
                  <a:pt x="18032" y="785"/>
                  <a:pt x="18049" y="765"/>
                  <a:pt x="18071" y="752"/>
                </a:cubicBezTo>
                <a:cubicBezTo>
                  <a:pt x="18071" y="752"/>
                  <a:pt x="18072" y="752"/>
                  <a:pt x="18072" y="752"/>
                </a:cubicBezTo>
                <a:cubicBezTo>
                  <a:pt x="18120" y="716"/>
                  <a:pt x="18178" y="696"/>
                  <a:pt x="18238" y="696"/>
                </a:cubicBezTo>
                <a:cubicBezTo>
                  <a:pt x="18248" y="696"/>
                  <a:pt x="18252" y="703"/>
                  <a:pt x="18261" y="705"/>
                </a:cubicBezTo>
                <a:cubicBezTo>
                  <a:pt x="18307" y="693"/>
                  <a:pt x="18298" y="658"/>
                  <a:pt x="18256" y="545"/>
                </a:cubicBezTo>
                <a:cubicBezTo>
                  <a:pt x="18253" y="536"/>
                  <a:pt x="18252" y="525"/>
                  <a:pt x="18249" y="516"/>
                </a:cubicBezTo>
                <a:cubicBezTo>
                  <a:pt x="18233" y="499"/>
                  <a:pt x="18220" y="449"/>
                  <a:pt x="18220" y="397"/>
                </a:cubicBezTo>
                <a:cubicBezTo>
                  <a:pt x="18211" y="334"/>
                  <a:pt x="18209" y="269"/>
                  <a:pt x="18216" y="211"/>
                </a:cubicBezTo>
                <a:cubicBezTo>
                  <a:pt x="18222" y="169"/>
                  <a:pt x="18220" y="146"/>
                  <a:pt x="18221" y="117"/>
                </a:cubicBezTo>
                <a:cubicBezTo>
                  <a:pt x="18192" y="111"/>
                  <a:pt x="18184" y="73"/>
                  <a:pt x="18205" y="9"/>
                </a:cubicBezTo>
                <a:cubicBezTo>
                  <a:pt x="18204" y="8"/>
                  <a:pt x="18202" y="5"/>
                  <a:pt x="18201" y="3"/>
                </a:cubicBezTo>
                <a:cubicBezTo>
                  <a:pt x="18200" y="2"/>
                  <a:pt x="18199" y="1"/>
                  <a:pt x="18198" y="0"/>
                </a:cubicBezTo>
                <a:close/>
                <a:moveTo>
                  <a:pt x="15457" y="2983"/>
                </a:moveTo>
                <a:cubicBezTo>
                  <a:pt x="15505" y="2984"/>
                  <a:pt x="15598" y="3102"/>
                  <a:pt x="15600" y="3164"/>
                </a:cubicBezTo>
                <a:cubicBezTo>
                  <a:pt x="15601" y="3191"/>
                  <a:pt x="15609" y="3248"/>
                  <a:pt x="15617" y="3293"/>
                </a:cubicBezTo>
                <a:cubicBezTo>
                  <a:pt x="15645" y="3443"/>
                  <a:pt x="15586" y="3859"/>
                  <a:pt x="15550" y="3771"/>
                </a:cubicBezTo>
                <a:cubicBezTo>
                  <a:pt x="15543" y="3756"/>
                  <a:pt x="15517" y="3793"/>
                  <a:pt x="15490" y="3854"/>
                </a:cubicBezTo>
                <a:cubicBezTo>
                  <a:pt x="15463" y="3915"/>
                  <a:pt x="15435" y="3951"/>
                  <a:pt x="15427" y="3933"/>
                </a:cubicBezTo>
                <a:cubicBezTo>
                  <a:pt x="15420" y="3915"/>
                  <a:pt x="15395" y="3998"/>
                  <a:pt x="15373" y="4116"/>
                </a:cubicBezTo>
                <a:cubicBezTo>
                  <a:pt x="15351" y="4234"/>
                  <a:pt x="15321" y="4385"/>
                  <a:pt x="15307" y="4452"/>
                </a:cubicBezTo>
                <a:cubicBezTo>
                  <a:pt x="15267" y="4648"/>
                  <a:pt x="15241" y="4632"/>
                  <a:pt x="15151" y="4345"/>
                </a:cubicBezTo>
                <a:cubicBezTo>
                  <a:pt x="15137" y="4302"/>
                  <a:pt x="15125" y="4271"/>
                  <a:pt x="15109" y="4225"/>
                </a:cubicBezTo>
                <a:cubicBezTo>
                  <a:pt x="15190" y="4555"/>
                  <a:pt x="15169" y="4725"/>
                  <a:pt x="15028" y="4843"/>
                </a:cubicBezTo>
                <a:cubicBezTo>
                  <a:pt x="14918" y="4935"/>
                  <a:pt x="14914" y="4934"/>
                  <a:pt x="14823" y="4785"/>
                </a:cubicBezTo>
                <a:cubicBezTo>
                  <a:pt x="14742" y="4654"/>
                  <a:pt x="14728" y="4589"/>
                  <a:pt x="14765" y="4533"/>
                </a:cubicBezTo>
                <a:cubicBezTo>
                  <a:pt x="14778" y="4515"/>
                  <a:pt x="14772" y="4452"/>
                  <a:pt x="14750" y="4372"/>
                </a:cubicBezTo>
                <a:cubicBezTo>
                  <a:pt x="14715" y="4243"/>
                  <a:pt x="14716" y="4239"/>
                  <a:pt x="14803" y="4043"/>
                </a:cubicBezTo>
                <a:cubicBezTo>
                  <a:pt x="14858" y="3919"/>
                  <a:pt x="14885" y="3873"/>
                  <a:pt x="14916" y="3870"/>
                </a:cubicBezTo>
                <a:cubicBezTo>
                  <a:pt x="14926" y="3868"/>
                  <a:pt x="14938" y="3871"/>
                  <a:pt x="14950" y="3878"/>
                </a:cubicBezTo>
                <a:cubicBezTo>
                  <a:pt x="14970" y="3890"/>
                  <a:pt x="14986" y="3900"/>
                  <a:pt x="14999" y="3911"/>
                </a:cubicBezTo>
                <a:cubicBezTo>
                  <a:pt x="14957" y="3802"/>
                  <a:pt x="14954" y="3725"/>
                  <a:pt x="14994" y="3717"/>
                </a:cubicBezTo>
                <a:cubicBezTo>
                  <a:pt x="15060" y="3703"/>
                  <a:pt x="15257" y="3504"/>
                  <a:pt x="15273" y="3434"/>
                </a:cubicBezTo>
                <a:cubicBezTo>
                  <a:pt x="15291" y="3351"/>
                  <a:pt x="15381" y="3331"/>
                  <a:pt x="15411" y="3403"/>
                </a:cubicBezTo>
                <a:cubicBezTo>
                  <a:pt x="15417" y="3420"/>
                  <a:pt x="15437" y="3422"/>
                  <a:pt x="15453" y="3407"/>
                </a:cubicBezTo>
                <a:cubicBezTo>
                  <a:pt x="15476" y="3385"/>
                  <a:pt x="15478" y="3363"/>
                  <a:pt x="15459" y="3310"/>
                </a:cubicBezTo>
                <a:cubicBezTo>
                  <a:pt x="15446" y="3271"/>
                  <a:pt x="15428" y="3250"/>
                  <a:pt x="15418" y="3264"/>
                </a:cubicBezTo>
                <a:cubicBezTo>
                  <a:pt x="15409" y="3278"/>
                  <a:pt x="15395" y="3266"/>
                  <a:pt x="15388" y="3238"/>
                </a:cubicBezTo>
                <a:cubicBezTo>
                  <a:pt x="15368" y="3160"/>
                  <a:pt x="15416" y="2982"/>
                  <a:pt x="15457" y="2983"/>
                </a:cubicBezTo>
                <a:close/>
                <a:moveTo>
                  <a:pt x="21485" y="3109"/>
                </a:moveTo>
                <a:lnTo>
                  <a:pt x="21371" y="3119"/>
                </a:lnTo>
                <a:lnTo>
                  <a:pt x="21477" y="3186"/>
                </a:lnTo>
                <a:cubicBezTo>
                  <a:pt x="21527" y="3217"/>
                  <a:pt x="21561" y="3238"/>
                  <a:pt x="21576" y="3249"/>
                </a:cubicBezTo>
                <a:cubicBezTo>
                  <a:pt x="21575" y="3240"/>
                  <a:pt x="21575" y="3143"/>
                  <a:pt x="21575" y="3140"/>
                </a:cubicBezTo>
                <a:cubicBezTo>
                  <a:pt x="21554" y="3120"/>
                  <a:pt x="21524" y="3105"/>
                  <a:pt x="21485" y="3109"/>
                </a:cubicBezTo>
                <a:close/>
                <a:moveTo>
                  <a:pt x="10677" y="3226"/>
                </a:moveTo>
                <a:cubicBezTo>
                  <a:pt x="10673" y="3238"/>
                  <a:pt x="10670" y="3255"/>
                  <a:pt x="10667" y="3272"/>
                </a:cubicBezTo>
                <a:cubicBezTo>
                  <a:pt x="10670" y="3287"/>
                  <a:pt x="10673" y="3300"/>
                  <a:pt x="10679" y="3306"/>
                </a:cubicBezTo>
                <a:cubicBezTo>
                  <a:pt x="10712" y="3338"/>
                  <a:pt x="10732" y="3332"/>
                  <a:pt x="10736" y="3306"/>
                </a:cubicBezTo>
                <a:cubicBezTo>
                  <a:pt x="10729" y="3295"/>
                  <a:pt x="10719" y="3286"/>
                  <a:pt x="10713" y="3274"/>
                </a:cubicBezTo>
                <a:cubicBezTo>
                  <a:pt x="10695" y="3238"/>
                  <a:pt x="10685" y="3227"/>
                  <a:pt x="10677" y="3226"/>
                </a:cubicBezTo>
                <a:close/>
                <a:moveTo>
                  <a:pt x="1680" y="3693"/>
                </a:moveTo>
                <a:cubicBezTo>
                  <a:pt x="1670" y="3705"/>
                  <a:pt x="1660" y="3722"/>
                  <a:pt x="1643" y="3754"/>
                </a:cubicBezTo>
                <a:cubicBezTo>
                  <a:pt x="1642" y="3757"/>
                  <a:pt x="1642" y="3758"/>
                  <a:pt x="1641" y="3761"/>
                </a:cubicBezTo>
                <a:cubicBezTo>
                  <a:pt x="1652" y="3773"/>
                  <a:pt x="1664" y="3778"/>
                  <a:pt x="1676" y="3780"/>
                </a:cubicBezTo>
                <a:cubicBezTo>
                  <a:pt x="1679" y="3780"/>
                  <a:pt x="1683" y="3780"/>
                  <a:pt x="1686" y="3781"/>
                </a:cubicBezTo>
                <a:cubicBezTo>
                  <a:pt x="1699" y="3780"/>
                  <a:pt x="1709" y="3777"/>
                  <a:pt x="1716" y="3773"/>
                </a:cubicBezTo>
                <a:cubicBezTo>
                  <a:pt x="1722" y="3768"/>
                  <a:pt x="1726" y="3763"/>
                  <a:pt x="1728" y="3756"/>
                </a:cubicBezTo>
                <a:cubicBezTo>
                  <a:pt x="1711" y="3727"/>
                  <a:pt x="1695" y="3709"/>
                  <a:pt x="1680" y="3693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מציין מיקום טקסט 1"/>
          <p:cNvSpPr txBox="1"/>
          <p:nvPr>
            <p:ph type="body" sz="half" idx="1"/>
          </p:nvPr>
        </p:nvSpPr>
        <p:spPr>
          <a:xfrm>
            <a:off x="396664" y="2279190"/>
            <a:ext cx="12211472" cy="2743201"/>
          </a:xfrm>
          <a:prstGeom prst="rect">
            <a:avLst/>
          </a:prstGeom>
          <a:solidFill>
            <a:srgbClr val="F0F0F0"/>
          </a:solidFill>
          <a:ln w="57150" cap="rnd">
            <a:solidFill>
              <a:schemeClr val="accent1"/>
            </a:solidFill>
            <a:bevel/>
          </a:ln>
        </p:spPr>
        <p:txBody>
          <a:bodyPr lIns="50800" tIns="50800" rIns="50800" bIns="50800"/>
          <a:lstStyle/>
          <a:p>
            <a:pPr indent="122936" defTabSz="402336" rtl="0">
              <a:lnSpc>
                <a:spcPct val="150000"/>
              </a:lnSpc>
              <a:defRPr cap="none" spc="0" sz="2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Problem Faced:</a:t>
            </a:r>
            <a:endParaRPr spc="94" sz="1408"/>
          </a:p>
          <a:p>
            <a:pPr indent="122936" defTabSz="402336" rtl="0">
              <a:lnSpc>
                <a:spcPct val="150000"/>
              </a:lnSpc>
              <a:defRPr b="0" cap="none" spc="0" sz="2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Using MiDaS model produced low precision depth maps.</a:t>
            </a:r>
            <a:endParaRPr spc="94" sz="1408"/>
          </a:p>
          <a:p>
            <a:pPr indent="122936" defTabSz="402336" rtl="0">
              <a:lnSpc>
                <a:spcPct val="150000"/>
              </a:lnSpc>
              <a:defRPr cap="none" spc="0" sz="2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Solution provided:</a:t>
            </a:r>
            <a:endParaRPr spc="94" sz="1408"/>
          </a:p>
          <a:p>
            <a:pPr indent="122936" defTabSz="402336" rtl="0">
              <a:lnSpc>
                <a:spcPct val="150000"/>
              </a:lnSpc>
              <a:defRPr b="0" cap="none" spc="0" sz="2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Implemented Depth-Anything-V2 model to ensure better precision and small details sensitivity.</a:t>
            </a:r>
          </a:p>
        </p:txBody>
      </p:sp>
      <p:sp>
        <p:nvSpPr>
          <p:cNvPr id="263" name="Title 3"/>
          <p:cNvSpPr txBox="1"/>
          <p:nvPr>
            <p:ph type="title"/>
          </p:nvPr>
        </p:nvSpPr>
        <p:spPr>
          <a:xfrm>
            <a:off x="360955" y="732286"/>
            <a:ext cx="11243730" cy="1142103"/>
          </a:xfrm>
          <a:prstGeom prst="rect">
            <a:avLst/>
          </a:prstGeom>
        </p:spPr>
        <p:txBody>
          <a:bodyPr/>
          <a:lstStyle>
            <a:lvl1pPr defTabSz="551800">
              <a:defRPr spc="-180" sz="7237"/>
            </a:lvl1pPr>
          </a:lstStyle>
          <a:p>
            <a:pPr rtl="0">
              <a:defRPr/>
            </a:pPr>
            <a:r>
              <a:t>Efforts and Challenges</a:t>
            </a:r>
          </a:p>
        </p:txBody>
      </p:sp>
      <p:grpSp>
        <p:nvGrpSpPr>
          <p:cNvPr id="266" name="מציין מיקום טקסט 1"/>
          <p:cNvGrpSpPr/>
          <p:nvPr/>
        </p:nvGrpSpPr>
        <p:grpSpPr>
          <a:xfrm>
            <a:off x="396663" y="5452593"/>
            <a:ext cx="12211475" cy="2525064"/>
            <a:chOff x="0" y="0"/>
            <a:chExt cx="12211474" cy="2525062"/>
          </a:xfrm>
        </p:grpSpPr>
        <p:sp>
          <p:nvSpPr>
            <p:cNvPr id="264" name="Rectangle"/>
            <p:cNvSpPr/>
            <p:nvPr/>
          </p:nvSpPr>
          <p:spPr>
            <a:xfrm>
              <a:off x="0" y="0"/>
              <a:ext cx="12211475" cy="2525063"/>
            </a:xfrm>
            <a:prstGeom prst="rect">
              <a:avLst/>
            </a:prstGeom>
            <a:solidFill>
              <a:srgbClr val="F0F0F0"/>
            </a:solidFill>
            <a:ln w="57150" cap="rnd">
              <a:solidFill>
                <a:schemeClr val="accent1"/>
              </a:solidFill>
              <a:prstDash val="solid"/>
              <a:bevel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457200">
                <a:lnSpc>
                  <a:spcPct val="150000"/>
                </a:lnSpc>
                <a:spcBef>
                  <a:spcPts val="0"/>
                </a:spcBef>
                <a:defRPr spc="0">
                  <a:solidFill>
                    <a:srgbClr val="0000A7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</a:p>
          </p:txBody>
        </p:sp>
        <p:sp>
          <p:nvSpPr>
            <p:cNvPr id="265" name="Problem Faced:…"/>
            <p:cNvSpPr txBox="1"/>
            <p:nvPr/>
          </p:nvSpPr>
          <p:spPr>
            <a:xfrm>
              <a:off x="26302" y="26302"/>
              <a:ext cx="12158870" cy="24724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/>
            <a:p>
              <a:pPr indent="115951" defTabSz="379475">
                <a:lnSpc>
                  <a:spcPct val="150000"/>
                </a:lnSpc>
                <a:spcBef>
                  <a:spcPts val="0"/>
                </a:spcBef>
                <a:defRPr b="1" spc="0" sz="2324"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Problem Faced:</a:t>
              </a:r>
              <a:endParaRPr cap="all" spc="88" sz="1494">
                <a:latin typeface="Founders Grotesk Condensed"/>
                <a:ea typeface="Founders Grotesk Condensed"/>
                <a:cs typeface="Founders Grotesk Condensed"/>
                <a:sym typeface="Founders Grotesk Condensed"/>
              </a:endParaRPr>
            </a:p>
            <a:p>
              <a:pPr indent="115951" defTabSz="379475">
                <a:lnSpc>
                  <a:spcPct val="150000"/>
                </a:lnSpc>
                <a:spcBef>
                  <a:spcPts val="0"/>
                </a:spcBef>
                <a:defRPr spc="0" sz="2324"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Synthetic images generated have low quality and unlogical details</a:t>
              </a:r>
              <a:endParaRPr cap="all" spc="88" sz="1494">
                <a:latin typeface="Founders Grotesk Condensed"/>
                <a:ea typeface="Founders Grotesk Condensed"/>
                <a:cs typeface="Founders Grotesk Condensed"/>
                <a:sym typeface="Founders Grotesk Condensed"/>
              </a:endParaRPr>
            </a:p>
            <a:p>
              <a:pPr indent="115951" defTabSz="379475">
                <a:lnSpc>
                  <a:spcPct val="150000"/>
                </a:lnSpc>
                <a:spcBef>
                  <a:spcPts val="0"/>
                </a:spcBef>
                <a:defRPr b="1" spc="0" sz="2324"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Solution provided:</a:t>
              </a:r>
              <a:endParaRPr cap="all" spc="88" sz="1494">
                <a:latin typeface="Founders Grotesk Condensed"/>
                <a:ea typeface="Founders Grotesk Condensed"/>
                <a:cs typeface="Founders Grotesk Condensed"/>
                <a:sym typeface="Founders Grotesk Condensed"/>
              </a:endParaRPr>
            </a:p>
            <a:p>
              <a:pPr indent="115951" defTabSz="379475">
                <a:lnSpc>
                  <a:spcPct val="150000"/>
                </a:lnSpc>
                <a:spcBef>
                  <a:spcPts val="0"/>
                </a:spcBef>
                <a:defRPr spc="0" sz="2324"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Implemented FLUX.1-dev + Shakker-Labs ControlNet-Depth to improve data generation.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onclusion"/>
          <p:cNvSpPr txBox="1"/>
          <p:nvPr/>
        </p:nvSpPr>
        <p:spPr>
          <a:xfrm>
            <a:off x="532751" y="760240"/>
            <a:ext cx="11943814" cy="1515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51799">
              <a:lnSpc>
                <a:spcPct val="80000"/>
              </a:lnSpc>
              <a:spcBef>
                <a:spcPts val="0"/>
              </a:spcBef>
              <a:defRPr spc="-100" sz="45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Results</a:t>
            </a:r>
            <a:r>
              <a:t> – Model Evaluation</a:t>
            </a:r>
            <a:endParaRPr spc="-24" sz="1100">
              <a:latin typeface="Times Roman"/>
              <a:ea typeface="Times Roman"/>
              <a:cs typeface="Times Roman"/>
              <a:sym typeface="Times Roman"/>
            </a:endParaRPr>
          </a:p>
          <a:p>
            <a:pPr defTabSz="551799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51799">
              <a:lnSpc>
                <a:spcPct val="80000"/>
              </a:lnSpc>
              <a:spcBef>
                <a:spcPts val="0"/>
              </a:spcBef>
              <a:defRPr spc="-100" sz="45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  <p:grpSp>
        <p:nvGrpSpPr>
          <p:cNvPr id="271" name="Rectangle 2"/>
          <p:cNvGrpSpPr/>
          <p:nvPr/>
        </p:nvGrpSpPr>
        <p:grpSpPr>
          <a:xfrm>
            <a:off x="538611" y="5390164"/>
            <a:ext cx="11927578" cy="3607111"/>
            <a:chOff x="0" y="0"/>
            <a:chExt cx="11927576" cy="3607110"/>
          </a:xfrm>
        </p:grpSpPr>
        <p:sp>
          <p:nvSpPr>
            <p:cNvPr id="269" name="Rectangle"/>
            <p:cNvSpPr/>
            <p:nvPr/>
          </p:nvSpPr>
          <p:spPr>
            <a:xfrm>
              <a:off x="-1" y="-1"/>
              <a:ext cx="11927578" cy="3607112"/>
            </a:xfrm>
            <a:prstGeom prst="rect">
              <a:avLst/>
            </a:prstGeom>
            <a:solidFill>
              <a:srgbClr val="F0F0F0"/>
            </a:solidFill>
            <a:ln w="57150" cap="rnd">
              <a:solidFill>
                <a:schemeClr val="accent1"/>
              </a:solidFill>
              <a:prstDash val="solid"/>
              <a:bevel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457200">
                <a:lnSpc>
                  <a:spcPct val="150000"/>
                </a:lnSpc>
                <a:spcBef>
                  <a:spcPts val="0"/>
                </a:spcBef>
                <a:defRPr spc="0" sz="22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</a:p>
          </p:txBody>
        </p:sp>
        <p:sp>
          <p:nvSpPr>
            <p:cNvPr id="270" name="Performance Insights…"/>
            <p:cNvSpPr txBox="1"/>
            <p:nvPr/>
          </p:nvSpPr>
          <p:spPr>
            <a:xfrm>
              <a:off x="27992" y="27992"/>
              <a:ext cx="11871593" cy="3551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/>
            <a:p>
              <a:pPr indent="138303" defTabSz="452627">
                <a:lnSpc>
                  <a:spcPct val="150000"/>
                </a:lnSpc>
                <a:spcBef>
                  <a:spcPts val="0"/>
                </a:spcBef>
                <a:defRPr b="1"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Performance Insights</a:t>
              </a:r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 Wave height regression is highly effective, achieving a precise mean absolute error of just 18 centimeters.</a:t>
              </a:r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 Direction prediction is broken with near-zero accuracy, confirming a critical mismatch between labels and predictions.</a:t>
              </a:r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 Breaking type classification remains weak, struggling to capture the fine textural details required for accurate distinction.</a:t>
              </a:r>
            </a:p>
          </p:txBody>
        </p:sp>
      </p:grpSp>
      <p:graphicFrame>
        <p:nvGraphicFramePr>
          <p:cNvPr id="272" name="טבלה 4"/>
          <p:cNvGraphicFramePr/>
          <p:nvPr/>
        </p:nvGraphicFramePr>
        <p:xfrm>
          <a:off x="533400" y="1703064"/>
          <a:ext cx="11938000" cy="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984500"/>
                <a:gridCol w="1654175"/>
                <a:gridCol w="1609725"/>
                <a:gridCol w="5689600"/>
              </a:tblGrid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b="1"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Task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solidFill>
                      <a:srgbClr val="FFFFFF">
                        <a:alpha val="435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b="1"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Metric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solidFill>
                      <a:srgbClr val="FFFFFF">
                        <a:alpha val="435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b="1"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Value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solidFill>
                      <a:srgbClr val="FFFFFF">
                        <a:alpha val="435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b="1"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Interpretation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solidFill>
                      <a:srgbClr val="FFFFFF">
                        <a:alpha val="43500"/>
                      </a:srgbClr>
                    </a:solidFill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Wave Height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MAE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0.181m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Precise; strong predictive performance.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Wave Height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RMSE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0.218m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Dependable; few large errors.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Wave Type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42.0%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Weak; barely beats chance.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Wave Type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Macro F1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0.276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Poor class-wise balance.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Direction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4.0%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Critically broken; likely bug.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  <a:tr h="272034"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Direction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Macro F1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solidFill>
                            <a:srgbClr val="1F1F1F"/>
                          </a:solidFill>
                          <a:latin typeface="Google Sans Text"/>
                          <a:ea typeface="Google Sans Text"/>
                          <a:cs typeface="Google Sans Text"/>
                          <a:sym typeface="Google Sans Text"/>
                        </a:rPr>
                        <a:t>0.026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pc="0"/>
                      </a:pPr>
                      <a:r>
                        <a:rPr spc="18" sz="2400">
                          <a:latin typeface="Founders Grotesk"/>
                          <a:ea typeface="Founders Grotesk"/>
                          <a:cs typeface="Founders Grotesk"/>
                          <a:sym typeface="Founders Grotesk"/>
                        </a:rPr>
                        <a:t>Complete model failure.</a:t>
                      </a:r>
                    </a:p>
                  </a:txBody>
                  <a:tcPr marL="50800" marR="50800" marT="50800" marB="50800" anchor="ctr" anchorCtr="0" horzOverflow="overflow">
                    <a:lnL w="6350">
                      <a:solidFill>
                        <a:srgbClr val="000034"/>
                      </a:solidFill>
                    </a:lnL>
                    <a:lnR w="6350">
                      <a:solidFill>
                        <a:srgbClr val="000034"/>
                      </a:solidFill>
                    </a:lnR>
                    <a:lnT w="6350">
                      <a:solidFill>
                        <a:srgbClr val="000034"/>
                      </a:solidFill>
                    </a:lnT>
                    <a:lnB w="6350">
                      <a:solidFill>
                        <a:srgbClr val="000034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תמונה 9" descr="תמונה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2820" y="54607"/>
            <a:ext cx="6229563" cy="4672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תמונה 11" descr="תמונה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92820" y="5013022"/>
            <a:ext cx="6229563" cy="4672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תמונה 13" descr="תמונה 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" y="5013023"/>
            <a:ext cx="6229564" cy="467217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תמונה 15" descr="תמונה 1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1" y="54607"/>
            <a:ext cx="6229563" cy="46721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onclusion"/>
          <p:cNvSpPr txBox="1"/>
          <p:nvPr/>
        </p:nvSpPr>
        <p:spPr>
          <a:xfrm>
            <a:off x="532751" y="760240"/>
            <a:ext cx="11943814" cy="1447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>
            <a:normAutofit fontScale="100000" lnSpcReduction="0"/>
          </a:bodyPr>
          <a:lstStyle/>
          <a:p>
            <a:pPr defTabSz="551799">
              <a:lnSpc>
                <a:spcPct val="80000"/>
              </a:lnSpc>
              <a:spcBef>
                <a:spcPts val="0"/>
              </a:spcBef>
              <a:defRPr spc="-100" sz="45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Conclusion</a:t>
            </a:r>
            <a:endParaRPr spc="-24" sz="1100">
              <a:latin typeface="Times Roman"/>
              <a:ea typeface="Times Roman"/>
              <a:cs typeface="Times Roman"/>
              <a:sym typeface="Times Roman"/>
            </a:endParaRPr>
          </a:p>
          <a:p>
            <a:pPr defTabSz="551799">
              <a:lnSpc>
                <a:spcPct val="80000"/>
              </a:lnSpc>
              <a:spcBef>
                <a:spcPts val="0"/>
              </a:spcBef>
              <a:defRPr spc="-11" sz="1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551799">
              <a:lnSpc>
                <a:spcPct val="80000"/>
              </a:lnSpc>
              <a:spcBef>
                <a:spcPts val="0"/>
              </a:spcBef>
              <a:defRPr spc="-100" sz="45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 </a:t>
            </a:r>
          </a:p>
        </p:txBody>
      </p:sp>
      <p:sp>
        <p:nvSpPr>
          <p:cNvPr id="280" name="Measuring Results:…"/>
          <p:cNvSpPr txBox="1"/>
          <p:nvPr>
            <p:ph type="body" idx="1"/>
          </p:nvPr>
        </p:nvSpPr>
        <p:spPr>
          <a:xfrm>
            <a:off x="533399" y="1490821"/>
            <a:ext cx="11240717" cy="7294403"/>
          </a:xfrm>
          <a:prstGeom prst="rect">
            <a:avLst/>
          </a:prstGeom>
        </p:spPr>
        <p:txBody>
          <a:bodyPr/>
          <a:lstStyle/>
          <a:p>
            <a:pPr marL="0" indent="0" defTabSz="457200" rtl="0">
              <a:lnSpc>
                <a:spcPct val="120000"/>
              </a:lnSpc>
              <a:spcBef>
                <a:spcPts val="1600"/>
              </a:spcBef>
              <a:defRPr b="1" spc="0" sz="27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Measuring Results</a:t>
            </a:r>
            <a:endParaRPr sz="3200"/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Yes.</a:t>
            </a:r>
            <a:r>
              <a:rPr b="0"/>
              <a:t> Delivered a functional, multi-task system capable of height estimation and wave classification. </a:t>
            </a:r>
            <a:endParaRPr sz="2800"/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Successfully completed e2e pipeline of data processing, generation, augmentation, and model training.</a:t>
            </a:r>
          </a:p>
          <a:p>
            <a:pPr marL="0" indent="0" defTabSz="457200" rtl="0">
              <a:lnSpc>
                <a:spcPct val="120000"/>
              </a:lnSpc>
              <a:spcBef>
                <a:spcPts val="1600"/>
              </a:spcBef>
              <a:defRPr b="1" spc="0" sz="27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Learnings &amp; Future Work</a:t>
            </a:r>
            <a:endParaRPr spc="-84" sz="3200"/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Limitation:</a:t>
            </a:r>
            <a:r>
              <a:rPr b="0"/>
              <a:t> The real dataset (729 images) is sufficient for a Proof-of-Concept but too small for broad global generalization.</a:t>
            </a:r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Plan &amp; Research: </a:t>
            </a:r>
            <a:r>
              <a:rPr b="0"/>
              <a:t>It is crucial to preform deep research of the best model available for each necessary task, along with organized plan and architecture of the model.</a:t>
            </a:r>
            <a:endParaRPr sz="2800"/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Future Experiment 1 (Video):</a:t>
            </a:r>
            <a:r>
              <a:rPr b="0"/>
              <a:t> Move from single-frame to temporal analysis (video) to capture wave period and dynamics.</a:t>
            </a:r>
          </a:p>
          <a:p>
            <a:pPr marL="457200" indent="-317500" defTabSz="457200" rtl="0">
              <a:lnSpc>
                <a:spcPct val="12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300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Future Experiment 2 (Deployment):</a:t>
            </a:r>
            <a:r>
              <a:rPr b="0"/>
              <a:t> Optimize the model (ONNX/TensorRT) for mobile deployment to allow surfers to analyze waves directly from the beach.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Motivation &amp; Definition…"/>
          <p:cNvSpPr txBox="1"/>
          <p:nvPr>
            <p:ph type="body" idx="1"/>
          </p:nvPr>
        </p:nvSpPr>
        <p:spPr>
          <a:xfrm>
            <a:off x="533399" y="1806714"/>
            <a:ext cx="12134673" cy="7727361"/>
          </a:xfrm>
          <a:prstGeom prst="rect">
            <a:avLst/>
          </a:prstGeom>
        </p:spPr>
        <p:txBody>
          <a:bodyPr/>
          <a:lstStyle/>
          <a:p>
            <a:pPr rtl="0">
              <a:lnSpc>
                <a:spcPct val="170000"/>
              </a:lnSpc>
              <a:defRPr sz="2800" u="sng">
                <a:solidFill>
                  <a:srgbClr val="D6DCCF"/>
                </a:solidFill>
              </a:defRPr>
            </a:pPr>
            <a:r>
              <a:t>Motivation &amp; Definition</a:t>
            </a:r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Motivation: </a:t>
            </a:r>
            <a:r>
              <a:rPr b="0"/>
              <a:t>Surfers need accurate wave metrics from distant beach cams but rely on manual visual assessment</a:t>
            </a:r>
            <a:endParaRPr b="0"/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Problem: </a:t>
            </a:r>
            <a:r>
              <a:rPr b="0"/>
              <a:t>Manual assessment is time-consuming, inconsistent, and weather-dependent</a:t>
            </a:r>
            <a:endParaRPr b="0"/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Solution: </a:t>
            </a:r>
            <a:r>
              <a:rPr b="0"/>
              <a:t>AI system that analyzes beach cam footage to provide critical wave metrics</a:t>
            </a:r>
            <a:endParaRPr b="0"/>
          </a:p>
          <a:p>
            <a:pPr defTabSz="587022" rtl="0">
              <a:lnSpc>
                <a:spcPct val="110000"/>
              </a:lnSpc>
              <a:spcBef>
                <a:spcPts val="2200"/>
              </a:spcBef>
              <a:tabLst/>
              <a:defRPr b="1" spc="-100" sz="24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rtl="0">
              <a:lnSpc>
                <a:spcPct val="170000"/>
              </a:lnSpc>
              <a:defRPr sz="2800" u="sng">
                <a:solidFill>
                  <a:srgbClr val="D6DCCF"/>
                </a:solidFill>
              </a:defRPr>
            </a:pPr>
            <a:r>
              <a:t>Dataset &amp; Models</a:t>
            </a:r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Depth-Anything-V2 </a:t>
            </a:r>
            <a:r>
              <a:rPr b="0"/>
              <a:t>for high-frequency wave texture capture</a:t>
            </a:r>
            <a:endParaRPr b="0"/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FLUX.1-dev + ControlNet </a:t>
            </a:r>
            <a:r>
              <a:rPr b="0"/>
              <a:t>for physics-accurate synthetic waves</a:t>
            </a:r>
            <a:endParaRPr b="0"/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DINOv2 backbone </a:t>
            </a:r>
            <a:r>
              <a:rPr b="0"/>
              <a:t>for geometric wave understanding</a:t>
            </a:r>
            <a:endParaRPr b="0"/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b="1" spc="-104" sz="25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Data: </a:t>
            </a:r>
            <a:r>
              <a:rPr b="0"/>
              <a:t>Beach cam images (RGB + Depth), synthetic labeled dataset </a:t>
            </a:r>
            <a:r>
              <a:rPr b="0" spc="0">
                <a:latin typeface="Founders Grotesk Semibold"/>
                <a:ea typeface="Founders Grotesk Semibold"/>
                <a:cs typeface="Founders Grotesk Semibold"/>
                <a:sym typeface="Founders Grotesk Semibold"/>
              </a:rPr>
              <a:t>through generation pipeline.</a:t>
            </a:r>
            <a:endParaRPr b="0" spc="0">
              <a:latin typeface="Founders Grotesk Semibold"/>
              <a:ea typeface="Founders Grotesk Semibold"/>
              <a:cs typeface="Founders Grotesk Semibold"/>
              <a:sym typeface="Founders Grotesk Semibold"/>
            </a:endParaRPr>
          </a:p>
          <a:p>
            <a:pPr marL="304800" indent="-304800" defTabSz="587022" rtl="0">
              <a:lnSpc>
                <a:spcPct val="110000"/>
              </a:lnSpc>
              <a:buClr>
                <a:schemeClr val="accent4"/>
              </a:buClr>
              <a:buSzPct val="100000"/>
              <a:buChar char="•"/>
              <a:tabLst/>
              <a:defRPr sz="2500">
                <a:solidFill>
                  <a:srgbClr val="D6DCCF"/>
                </a:solidFill>
              </a:defRPr>
            </a:pPr>
            <a:r>
              <a:t>Metrics: MAE/RMSE for height, Accuracy/F1 for classifications.</a:t>
            </a:r>
          </a:p>
        </p:txBody>
      </p:sp>
      <p:sp>
        <p:nvSpPr>
          <p:cNvPr id="215" name="Review and refine project definition"/>
          <p:cNvSpPr txBox="1"/>
          <p:nvPr/>
        </p:nvSpPr>
        <p:spPr>
          <a:xfrm>
            <a:off x="537834" y="708852"/>
            <a:ext cx="11929132" cy="8425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spcBef>
                <a:spcPts val="0"/>
              </a:spcBef>
              <a:defRPr spc="-100" sz="4800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Review and refine project definition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rgb_000006.png" descr="rgb_000006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3541" t="0" r="6741" b="0"/>
          <a:stretch>
            <a:fillRect/>
          </a:stretch>
        </p:blipFill>
        <p:spPr>
          <a:xfrm>
            <a:off x="7134869" y="-38101"/>
            <a:ext cx="5869933" cy="9829803"/>
          </a:xfrm>
          <a:prstGeom prst="rect">
            <a:avLst/>
          </a:prstGeom>
        </p:spPr>
      </p:pic>
      <p:sp>
        <p:nvSpPr>
          <p:cNvPr id="218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9" name="Our Achievements"/>
          <p:cNvSpPr txBox="1"/>
          <p:nvPr>
            <p:ph type="title"/>
          </p:nvPr>
        </p:nvSpPr>
        <p:spPr>
          <a:xfrm>
            <a:off x="385127" y="729591"/>
            <a:ext cx="6502401" cy="753737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spcBef>
                <a:spcPts val="4300"/>
              </a:spcBef>
              <a:defRPr spc="-183" sz="7700"/>
            </a:lvl1pPr>
          </a:lstStyle>
          <a:p>
            <a:pPr rtl="0">
              <a:defRPr/>
            </a:pPr>
            <a:r>
              <a:t>Key Achievements</a:t>
            </a:r>
          </a:p>
        </p:txBody>
      </p:sp>
      <p:sp>
        <p:nvSpPr>
          <p:cNvPr id="220" name="Images  of ocean waves,"/>
          <p:cNvSpPr txBox="1"/>
          <p:nvPr>
            <p:ph type="body" sz="half" idx="1"/>
          </p:nvPr>
        </p:nvSpPr>
        <p:spPr>
          <a:xfrm>
            <a:off x="298140" y="3171193"/>
            <a:ext cx="6676375" cy="4572900"/>
          </a:xfrm>
          <a:prstGeom prst="rect">
            <a:avLst/>
          </a:prstGeom>
        </p:spPr>
        <p:txBody>
          <a:bodyPr/>
          <a:lstStyle/>
          <a:p>
            <a:pPr marL="457200" indent="-457200" rtl="0">
              <a:lnSpc>
                <a:spcPct val="120000"/>
              </a:lnSpc>
              <a:spcBef>
                <a:spcPts val="200"/>
              </a:spcBef>
              <a:buClr>
                <a:schemeClr val="accent1"/>
              </a:buClr>
              <a:buSzPct val="100000"/>
              <a:buFont typeface="Arial"/>
              <a:buChar char="•"/>
              <a:defRPr cap="none" spc="-100" sz="3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End-to-end AI pipeline </a:t>
            </a:r>
            <a:r>
              <a:rPr b="0"/>
              <a:t>from raw beach cam footage to actionable wave metrics.</a:t>
            </a:r>
            <a:endParaRPr b="0" spc="-24" sz="2400"/>
          </a:p>
          <a:p>
            <a:pPr marL="457200" indent="-457200" rtl="0">
              <a:lnSpc>
                <a:spcPct val="120000"/>
              </a:lnSpc>
              <a:spcBef>
                <a:spcPts val="200"/>
              </a:spcBef>
              <a:buClr>
                <a:schemeClr val="accent1"/>
              </a:buClr>
              <a:buSzPct val="100000"/>
              <a:buFont typeface="Arial"/>
              <a:buChar char="•"/>
              <a:defRPr cap="none" spc="-100" sz="3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Real-time processing capability </a:t>
            </a:r>
            <a:r>
              <a:rPr b="0"/>
              <a:t>(&lt;2000ms per image).</a:t>
            </a:r>
            <a:endParaRPr b="0" spc="-24" sz="2400"/>
          </a:p>
          <a:p>
            <a:pPr marL="457200" indent="-457200" rtl="0">
              <a:lnSpc>
                <a:spcPct val="120000"/>
              </a:lnSpc>
              <a:spcBef>
                <a:spcPts val="200"/>
              </a:spcBef>
              <a:buClr>
                <a:schemeClr val="accent1"/>
              </a:buClr>
              <a:buSzPct val="100000"/>
              <a:buFont typeface="Arial"/>
              <a:buChar char="•"/>
              <a:defRPr cap="none" spc="-100" sz="3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Solved manual labeling challenge </a:t>
            </a:r>
            <a:r>
              <a:rPr b="0"/>
              <a:t>through synthetic data generation.</a:t>
            </a:r>
          </a:p>
        </p:txBody>
      </p:sp>
      <p:sp>
        <p:nvSpPr>
          <p:cNvPr id="221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2" name="This image was created by us"/>
          <p:cNvSpPr txBox="1"/>
          <p:nvPr/>
        </p:nvSpPr>
        <p:spPr>
          <a:xfrm>
            <a:off x="7134869" y="-40479"/>
            <a:ext cx="3563611" cy="353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600">
                <a:solidFill>
                  <a:srgbClr val="D6DCC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Generated via our Synthetic Pipeline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rgb_000008.png" descr="rgb_0000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7483" y="800731"/>
            <a:ext cx="3831655" cy="3831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rgb_000006.png" descr="rgb_0000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7483" y="4782241"/>
            <a:ext cx="3831655" cy="38316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rgb_000002.png" descr="rgb_0000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69770" y="4801666"/>
            <a:ext cx="3792804" cy="37928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rgb_000003.png" descr="rgb_00000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450345" y="810443"/>
            <a:ext cx="3831655" cy="38316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depth_000001.png" descr="depth_000001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32057" y="810443"/>
            <a:ext cx="3812230" cy="38122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depth_000004.png" descr="depth_000004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44757" y="4801666"/>
            <a:ext cx="3792804" cy="3792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תמונה 3" descr="תמונה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398" y="780475"/>
            <a:ext cx="11574004" cy="8680508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This image was created by us"/>
          <p:cNvSpPr txBox="1"/>
          <p:nvPr/>
        </p:nvSpPr>
        <p:spPr>
          <a:xfrm>
            <a:off x="3051404" y="159351"/>
            <a:ext cx="6901992" cy="504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pc="-43" sz="2500">
                <a:solidFill>
                  <a:schemeClr val="accent1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</a:lstStyle>
          <a:p>
            <a:pPr/>
            <a:r>
              <a:t>Synthetic Examples Generated During Our 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59fadf99-0f78-4279-9dc7-cf31246a8751.JPG" descr="59fadf99-0f78-4279-9dc7-cf31246a875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85813" y="4588203"/>
            <a:ext cx="4818071" cy="4917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301d7f38-43da-404e-be72-348b922cda33.JPG" descr="301d7f38-43da-404e-be72-348b922cda33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1435" y="4603598"/>
            <a:ext cx="5077823" cy="40299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8cecabfa-de45-4ad3-a24a-a66c9b180dd6.JPG" descr="8cecabfa-de45-4ad3-a24a-a66c9b180dd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74069" y="748553"/>
            <a:ext cx="6256661" cy="3519373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Review methodology"/>
          <p:cNvSpPr txBox="1"/>
          <p:nvPr/>
        </p:nvSpPr>
        <p:spPr>
          <a:xfrm>
            <a:off x="5418334" y="85338"/>
            <a:ext cx="2168132" cy="778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0" sz="2100"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The original photo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rgb_000001.png" descr="rgb_000001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5854" t="0" r="25854" b="0"/>
          <a:stretch>
            <a:fillRect/>
          </a:stretch>
        </p:blipFill>
        <p:spPr>
          <a:xfrm>
            <a:off x="-1" y="-2"/>
            <a:ext cx="4794407" cy="9753795"/>
          </a:xfrm>
          <a:prstGeom prst="rect">
            <a:avLst/>
          </a:prstGeom>
        </p:spPr>
      </p:pic>
      <p:sp>
        <p:nvSpPr>
          <p:cNvPr id="240" name="The novelty in our project"/>
          <p:cNvSpPr txBox="1"/>
          <p:nvPr>
            <p:ph type="body" sz="quarter" idx="1"/>
          </p:nvPr>
        </p:nvSpPr>
        <p:spPr>
          <a:xfrm>
            <a:off x="4945419" y="712358"/>
            <a:ext cx="6698224" cy="1141844"/>
          </a:xfrm>
          <a:prstGeom prst="rect">
            <a:avLst/>
          </a:prstGeom>
        </p:spPr>
        <p:txBody>
          <a:bodyPr/>
          <a:lstStyle>
            <a:lvl1pPr defTabSz="545930">
              <a:defRPr b="1"/>
            </a:lvl1pPr>
          </a:lstStyle>
          <a:p>
            <a:pPr rtl="0">
              <a:defRPr/>
            </a:pPr>
            <a:r>
              <a:t>Novel Contributions</a:t>
            </a:r>
          </a:p>
        </p:txBody>
      </p:sp>
      <p:sp>
        <p:nvSpPr>
          <p:cNvPr id="241" name="Line"/>
          <p:cNvSpPr/>
          <p:nvPr/>
        </p:nvSpPr>
        <p:spPr>
          <a:xfrm>
            <a:off x="558800" y="8731250"/>
            <a:ext cx="11887200" cy="0"/>
          </a:xfrm>
          <a:prstGeom prst="line">
            <a:avLst/>
          </a:prstGeom>
          <a:ln w="127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2" name="Line"/>
          <p:cNvSpPr/>
          <p:nvPr/>
        </p:nvSpPr>
        <p:spPr>
          <a:xfrm>
            <a:off x="558800" y="625475"/>
            <a:ext cx="11887200" cy="0"/>
          </a:xfrm>
          <a:prstGeom prst="line">
            <a:avLst/>
          </a:prstGeom>
          <a:ln w="50800">
            <a:solidFill>
              <a:schemeClr val="accent4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3" name="Ooooooooo"/>
          <p:cNvSpPr txBox="1"/>
          <p:nvPr>
            <p:ph type="body" idx="22"/>
          </p:nvPr>
        </p:nvSpPr>
        <p:spPr>
          <a:xfrm>
            <a:off x="4945419" y="1721542"/>
            <a:ext cx="7651596" cy="700970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86511" indent="-286511" defTabSz="551800" rtl="0">
              <a:lnSpc>
                <a:spcPct val="90000"/>
              </a:lnSpc>
              <a:spcBef>
                <a:spcPts val="2000"/>
              </a:spcBef>
              <a:defRPr b="1" spc="-94" sz="3008"/>
            </a:pPr>
            <a:r>
              <a:t>Hybrid Pipeline Architecture:</a:t>
            </a:r>
            <a:r>
              <a:rPr b="0"/>
              <a:t> Generative AI trains Analytical AI (sim-to-real approach).</a:t>
            </a:r>
            <a:endParaRPr spc="-22" sz="2256"/>
          </a:p>
          <a:p>
            <a:pPr marL="286511" indent="-286511" defTabSz="551800" rtl="0">
              <a:lnSpc>
                <a:spcPct val="90000"/>
              </a:lnSpc>
              <a:spcBef>
                <a:spcPts val="2000"/>
              </a:spcBef>
              <a:defRPr b="1" spc="-94" sz="3008"/>
            </a:pPr>
            <a:r>
              <a:t>Advanced Depth Sensing:</a:t>
            </a:r>
            <a:r>
              <a:rPr b="0"/>
              <a:t> Depth-Anything-V2 for high-frequency wave texture capture.</a:t>
            </a:r>
            <a:endParaRPr spc="-22" sz="2256"/>
          </a:p>
          <a:p>
            <a:pPr marL="286511" indent="-286511" defTabSz="551800" rtl="0">
              <a:lnSpc>
                <a:spcPct val="90000"/>
              </a:lnSpc>
              <a:spcBef>
                <a:spcPts val="2000"/>
              </a:spcBef>
              <a:defRPr b="1" spc="-94" sz="3008"/>
            </a:pPr>
            <a:r>
              <a:t>Physics-Accurate Synthesis:</a:t>
            </a:r>
            <a:r>
              <a:rPr b="0"/>
              <a:t> FLUX.1-dev + ControlNet for photorealistic wave generation.</a:t>
            </a:r>
            <a:endParaRPr spc="-22" sz="2256"/>
          </a:p>
          <a:p>
            <a:pPr marL="286511" indent="-286511" defTabSz="551800" rtl="0">
              <a:lnSpc>
                <a:spcPct val="90000"/>
              </a:lnSpc>
              <a:spcBef>
                <a:spcPts val="2000"/>
              </a:spcBef>
              <a:defRPr b="1" spc="-94" sz="3008"/>
            </a:pPr>
            <a:r>
              <a:t>Geometric Intelligence:</a:t>
            </a:r>
            <a:r>
              <a:rPr b="0"/>
              <a:t> DINOv2 self-supervised backbone for superior wave understanding.</a:t>
            </a:r>
            <a:endParaRPr spc="-22" sz="2256"/>
          </a:p>
          <a:p>
            <a:pPr marL="286511" indent="-286511" defTabSz="551800" rtl="0">
              <a:lnSpc>
                <a:spcPct val="90000"/>
              </a:lnSpc>
              <a:spcBef>
                <a:spcPts val="2000"/>
              </a:spcBef>
              <a:defRPr b="1" spc="-94" sz="3008"/>
            </a:pPr>
            <a:r>
              <a:t>Multi-Task Learning:</a:t>
            </a:r>
            <a:r>
              <a:rPr b="0"/>
              <a:t> Single model predicting three metrics simultaneously with shared representations.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5f1a6619-82dd-4d71-86a9-b2799e5837ce.JPG" descr="5f1a6619-82dd-4d71-86a9-b2799e5837c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0810" y="-19200"/>
            <a:ext cx="8011637" cy="979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Data Generation…"/>
          <p:cNvSpPr txBox="1"/>
          <p:nvPr>
            <p:ph type="title"/>
          </p:nvPr>
        </p:nvSpPr>
        <p:spPr>
          <a:xfrm>
            <a:off x="8163666" y="714914"/>
            <a:ext cx="4246595" cy="2830479"/>
          </a:xfrm>
          <a:prstGeom prst="rect">
            <a:avLst/>
          </a:prstGeom>
        </p:spPr>
        <p:txBody>
          <a:bodyPr/>
          <a:lstStyle/>
          <a:p>
            <a:pPr rtl="0">
              <a:lnSpc>
                <a:spcPct val="90000"/>
              </a:lnSpc>
              <a:defRPr/>
            </a:pPr>
            <a:r>
              <a:t>Data Generation </a:t>
            </a:r>
          </a:p>
          <a:p>
            <a:pPr rtl="0">
              <a:lnSpc>
                <a:spcPct val="90000"/>
              </a:lnSpc>
              <a:defRPr/>
            </a:pPr>
            <a:r>
              <a:t>Pipeline and Models Used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eview methodology"/>
          <p:cNvSpPr txBox="1"/>
          <p:nvPr/>
        </p:nvSpPr>
        <p:spPr>
          <a:xfrm>
            <a:off x="518096" y="695497"/>
            <a:ext cx="10011227" cy="1273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2" tIns="27092" rIns="27092" bIns="27092" anchor="ctr">
            <a:normAutofit fontScale="100000" lnSpcReduction="0"/>
          </a:bodyPr>
          <a:lstStyle/>
          <a:p>
            <a:pPr defTabSz="516579">
              <a:lnSpc>
                <a:spcPct val="80000"/>
              </a:lnSpc>
              <a:spcBef>
                <a:spcPts val="0"/>
              </a:spcBef>
              <a:defRPr spc="0" sz="4488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pPr>
            <a:r>
              <a:t>Review methodology- Three Stage Pipeline</a:t>
            </a:r>
            <a:br/>
            <a:r>
              <a:t> </a:t>
            </a:r>
          </a:p>
        </p:txBody>
      </p:sp>
      <p:pic>
        <p:nvPicPr>
          <p:cNvPr id="249" name="IMG_1293.PNG" descr="IMG_1293.PNG"/>
          <p:cNvPicPr>
            <a:picLocks noChangeAspect="1"/>
          </p:cNvPicPr>
          <p:nvPr/>
        </p:nvPicPr>
        <p:blipFill>
          <a:blip r:embed="rId2">
            <a:extLst/>
          </a:blip>
          <a:srcRect l="0" t="29542" r="0" b="52714"/>
          <a:stretch>
            <a:fillRect/>
          </a:stretch>
        </p:blipFill>
        <p:spPr>
          <a:xfrm>
            <a:off x="0" y="5548893"/>
            <a:ext cx="13004614" cy="5012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fill="norm" stroke="1" extrusionOk="0">
                <a:moveTo>
                  <a:pt x="21384" y="2"/>
                </a:moveTo>
                <a:cubicBezTo>
                  <a:pt x="21314" y="6"/>
                  <a:pt x="21227" y="17"/>
                  <a:pt x="21141" y="36"/>
                </a:cubicBezTo>
                <a:cubicBezTo>
                  <a:pt x="20967" y="73"/>
                  <a:pt x="20791" y="103"/>
                  <a:pt x="20749" y="101"/>
                </a:cubicBezTo>
                <a:cubicBezTo>
                  <a:pt x="20707" y="99"/>
                  <a:pt x="20468" y="136"/>
                  <a:pt x="20218" y="185"/>
                </a:cubicBezTo>
                <a:cubicBezTo>
                  <a:pt x="19967" y="235"/>
                  <a:pt x="19625" y="283"/>
                  <a:pt x="19458" y="289"/>
                </a:cubicBezTo>
                <a:cubicBezTo>
                  <a:pt x="19291" y="295"/>
                  <a:pt x="19140" y="327"/>
                  <a:pt x="19123" y="359"/>
                </a:cubicBezTo>
                <a:cubicBezTo>
                  <a:pt x="19107" y="391"/>
                  <a:pt x="18847" y="440"/>
                  <a:pt x="18547" y="469"/>
                </a:cubicBezTo>
                <a:cubicBezTo>
                  <a:pt x="18246" y="497"/>
                  <a:pt x="17904" y="555"/>
                  <a:pt x="17787" y="597"/>
                </a:cubicBezTo>
                <a:cubicBezTo>
                  <a:pt x="17670" y="638"/>
                  <a:pt x="17262" y="694"/>
                  <a:pt x="16879" y="720"/>
                </a:cubicBezTo>
                <a:cubicBezTo>
                  <a:pt x="16496" y="746"/>
                  <a:pt x="16116" y="794"/>
                  <a:pt x="16034" y="828"/>
                </a:cubicBezTo>
                <a:cubicBezTo>
                  <a:pt x="15952" y="861"/>
                  <a:pt x="15670" y="895"/>
                  <a:pt x="15408" y="903"/>
                </a:cubicBezTo>
                <a:cubicBezTo>
                  <a:pt x="14932" y="917"/>
                  <a:pt x="14285" y="1004"/>
                  <a:pt x="13595" y="1146"/>
                </a:cubicBezTo>
                <a:cubicBezTo>
                  <a:pt x="13394" y="1187"/>
                  <a:pt x="12936" y="1227"/>
                  <a:pt x="12577" y="1235"/>
                </a:cubicBezTo>
                <a:cubicBezTo>
                  <a:pt x="12218" y="1242"/>
                  <a:pt x="11828" y="1275"/>
                  <a:pt x="11711" y="1308"/>
                </a:cubicBezTo>
                <a:cubicBezTo>
                  <a:pt x="11594" y="1341"/>
                  <a:pt x="11382" y="1389"/>
                  <a:pt x="11240" y="1416"/>
                </a:cubicBezTo>
                <a:cubicBezTo>
                  <a:pt x="11098" y="1444"/>
                  <a:pt x="10962" y="1482"/>
                  <a:pt x="10936" y="1500"/>
                </a:cubicBezTo>
                <a:cubicBezTo>
                  <a:pt x="10911" y="1519"/>
                  <a:pt x="10631" y="1608"/>
                  <a:pt x="10314" y="1698"/>
                </a:cubicBezTo>
                <a:cubicBezTo>
                  <a:pt x="9996" y="1788"/>
                  <a:pt x="9538" y="1931"/>
                  <a:pt x="9296" y="2018"/>
                </a:cubicBezTo>
                <a:cubicBezTo>
                  <a:pt x="8916" y="2153"/>
                  <a:pt x="8705" y="2171"/>
                  <a:pt x="7762" y="2160"/>
                </a:cubicBezTo>
                <a:cubicBezTo>
                  <a:pt x="7160" y="2152"/>
                  <a:pt x="6491" y="2146"/>
                  <a:pt x="6273" y="2145"/>
                </a:cubicBezTo>
                <a:cubicBezTo>
                  <a:pt x="5874" y="2143"/>
                  <a:pt x="5360" y="2289"/>
                  <a:pt x="5330" y="2413"/>
                </a:cubicBezTo>
                <a:cubicBezTo>
                  <a:pt x="5321" y="2451"/>
                  <a:pt x="5282" y="2450"/>
                  <a:pt x="5242" y="2411"/>
                </a:cubicBezTo>
                <a:cubicBezTo>
                  <a:pt x="5203" y="2372"/>
                  <a:pt x="5166" y="2353"/>
                  <a:pt x="5160" y="2368"/>
                </a:cubicBezTo>
                <a:cubicBezTo>
                  <a:pt x="5154" y="2384"/>
                  <a:pt x="5026" y="2417"/>
                  <a:pt x="4876" y="2442"/>
                </a:cubicBezTo>
                <a:cubicBezTo>
                  <a:pt x="4726" y="2468"/>
                  <a:pt x="4530" y="2510"/>
                  <a:pt x="4441" y="2536"/>
                </a:cubicBezTo>
                <a:cubicBezTo>
                  <a:pt x="4294" y="2580"/>
                  <a:pt x="4279" y="2571"/>
                  <a:pt x="4263" y="2416"/>
                </a:cubicBezTo>
                <a:cubicBezTo>
                  <a:pt x="4250" y="2285"/>
                  <a:pt x="4231" y="2259"/>
                  <a:pt x="4181" y="2300"/>
                </a:cubicBezTo>
                <a:cubicBezTo>
                  <a:pt x="4082" y="2381"/>
                  <a:pt x="3981" y="2571"/>
                  <a:pt x="3945" y="2743"/>
                </a:cubicBezTo>
                <a:cubicBezTo>
                  <a:pt x="3923" y="2849"/>
                  <a:pt x="3904" y="2872"/>
                  <a:pt x="3882" y="2816"/>
                </a:cubicBezTo>
                <a:cubicBezTo>
                  <a:pt x="3862" y="2764"/>
                  <a:pt x="3824" y="2761"/>
                  <a:pt x="3778" y="2806"/>
                </a:cubicBezTo>
                <a:cubicBezTo>
                  <a:pt x="3739" y="2845"/>
                  <a:pt x="3707" y="2859"/>
                  <a:pt x="3707" y="2837"/>
                </a:cubicBezTo>
                <a:cubicBezTo>
                  <a:pt x="3707" y="2816"/>
                  <a:pt x="3672" y="2857"/>
                  <a:pt x="3630" y="2928"/>
                </a:cubicBezTo>
                <a:cubicBezTo>
                  <a:pt x="3588" y="2999"/>
                  <a:pt x="3554" y="3031"/>
                  <a:pt x="3554" y="2999"/>
                </a:cubicBezTo>
                <a:cubicBezTo>
                  <a:pt x="3554" y="2967"/>
                  <a:pt x="3536" y="2981"/>
                  <a:pt x="3513" y="3029"/>
                </a:cubicBezTo>
                <a:cubicBezTo>
                  <a:pt x="3491" y="3077"/>
                  <a:pt x="3463" y="3091"/>
                  <a:pt x="3452" y="3061"/>
                </a:cubicBezTo>
                <a:cubicBezTo>
                  <a:pt x="3383" y="2881"/>
                  <a:pt x="2288" y="3031"/>
                  <a:pt x="2166" y="3237"/>
                </a:cubicBezTo>
                <a:cubicBezTo>
                  <a:pt x="2129" y="3300"/>
                  <a:pt x="2093" y="3326"/>
                  <a:pt x="2086" y="3294"/>
                </a:cubicBezTo>
                <a:cubicBezTo>
                  <a:pt x="2061" y="3192"/>
                  <a:pt x="1730" y="3179"/>
                  <a:pt x="1684" y="3278"/>
                </a:cubicBezTo>
                <a:cubicBezTo>
                  <a:pt x="1655" y="3339"/>
                  <a:pt x="1627" y="3346"/>
                  <a:pt x="1602" y="3297"/>
                </a:cubicBezTo>
                <a:cubicBezTo>
                  <a:pt x="1582" y="3256"/>
                  <a:pt x="1510" y="3232"/>
                  <a:pt x="1443" y="3242"/>
                </a:cubicBezTo>
                <a:cubicBezTo>
                  <a:pt x="1376" y="3252"/>
                  <a:pt x="1178" y="3276"/>
                  <a:pt x="1003" y="3297"/>
                </a:cubicBezTo>
                <a:cubicBezTo>
                  <a:pt x="674" y="3335"/>
                  <a:pt x="598" y="3378"/>
                  <a:pt x="513" y="3567"/>
                </a:cubicBezTo>
                <a:cubicBezTo>
                  <a:pt x="486" y="3627"/>
                  <a:pt x="452" y="3668"/>
                  <a:pt x="437" y="3659"/>
                </a:cubicBezTo>
                <a:cubicBezTo>
                  <a:pt x="422" y="3650"/>
                  <a:pt x="318" y="3668"/>
                  <a:pt x="205" y="3702"/>
                </a:cubicBezTo>
                <a:lnTo>
                  <a:pt x="0" y="3767"/>
                </a:lnTo>
                <a:lnTo>
                  <a:pt x="0" y="21598"/>
                </a:lnTo>
                <a:lnTo>
                  <a:pt x="21600" y="21598"/>
                </a:lnTo>
                <a:lnTo>
                  <a:pt x="21600" y="62"/>
                </a:lnTo>
                <a:lnTo>
                  <a:pt x="21527" y="14"/>
                </a:lnTo>
                <a:cubicBezTo>
                  <a:pt x="21508" y="2"/>
                  <a:pt x="21455" y="-2"/>
                  <a:pt x="21384" y="2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0" name="What we have done during the project:…"/>
          <p:cNvSpPr txBox="1"/>
          <p:nvPr>
            <p:ph type="body" sz="quarter" idx="1"/>
          </p:nvPr>
        </p:nvSpPr>
        <p:spPr>
          <a:xfrm>
            <a:off x="407082" y="1747977"/>
            <a:ext cx="3464832" cy="5808525"/>
          </a:xfrm>
          <a:prstGeom prst="rect">
            <a:avLst/>
          </a:prstGeom>
          <a:solidFill>
            <a:srgbClr val="F0F0F0"/>
          </a:solidFill>
          <a:ln w="57150" cap="rnd">
            <a:solidFill>
              <a:srgbClr val="1C1ABC"/>
            </a:solidFill>
            <a:bevel/>
          </a:ln>
        </p:spPr>
        <p:txBody>
          <a:bodyPr anchor="t"/>
          <a:lstStyle/>
          <a:p>
            <a:pPr indent="128523" defTabSz="420623" rtl="0">
              <a:lnSpc>
                <a:spcPct val="150000"/>
              </a:lnSpc>
              <a:defRPr b="1" spc="0" sz="2024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Stage A: Depth Extraction (The "Eye")</a:t>
            </a:r>
          </a:p>
          <a:p>
            <a:pPr marL="420623" indent="-292100" defTabSz="420623" rtl="0">
              <a:lnSpc>
                <a:spcPct val="15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024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Model: </a:t>
            </a:r>
            <a:r>
              <a:rPr b="0"/>
              <a:t>Depth-Anything-V2-Large (518×518 resolution)</a:t>
            </a:r>
            <a:endParaRPr sz="2576"/>
          </a:p>
          <a:p>
            <a:pPr marL="420623" indent="-292100" defTabSz="420623" rtl="0">
              <a:lnSpc>
                <a:spcPct val="150000"/>
              </a:lnSpc>
              <a:buClr>
                <a:schemeClr val="accent1"/>
              </a:buClr>
              <a:buSzPct val="100000"/>
              <a:buFont typeface="Arial"/>
              <a:buChar char="•"/>
              <a:defRPr spc="0" sz="2024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Extracts high-sensitivity depth maps preserving wave texture and distant shapes</a:t>
            </a:r>
            <a:endParaRPr sz="2576"/>
          </a:p>
          <a:p>
            <a:pPr marL="420623" indent="-292100" defTabSz="420623" rtl="0">
              <a:lnSpc>
                <a:spcPct val="150000"/>
              </a:lnSpc>
              <a:buClr>
                <a:schemeClr val="accent1"/>
              </a:buClr>
              <a:buSzPct val="100000"/>
              <a:buFont typeface="Arial"/>
              <a:buChar char="•"/>
              <a:defRPr b="1" spc="0" sz="2024">
                <a:solidFill>
                  <a:srgbClr val="000034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Output:</a:t>
            </a:r>
            <a:r>
              <a:rPr b="0"/>
              <a:t> Normalized grayscale depth maps</a:t>
            </a:r>
          </a:p>
        </p:txBody>
      </p:sp>
      <p:grpSp>
        <p:nvGrpSpPr>
          <p:cNvPr id="253" name="What we have done during the project:…"/>
          <p:cNvGrpSpPr/>
          <p:nvPr/>
        </p:nvGrpSpPr>
        <p:grpSpPr>
          <a:xfrm>
            <a:off x="4278995" y="1747975"/>
            <a:ext cx="3893456" cy="6256201"/>
            <a:chOff x="0" y="0"/>
            <a:chExt cx="3893454" cy="6256199"/>
          </a:xfrm>
        </p:grpSpPr>
        <p:sp>
          <p:nvSpPr>
            <p:cNvPr id="251" name="Rectangle"/>
            <p:cNvSpPr/>
            <p:nvPr/>
          </p:nvSpPr>
          <p:spPr>
            <a:xfrm>
              <a:off x="0" y="-1"/>
              <a:ext cx="3893455" cy="6256201"/>
            </a:xfrm>
            <a:prstGeom prst="rect">
              <a:avLst/>
            </a:prstGeom>
            <a:solidFill>
              <a:srgbClr val="F0F0F0"/>
            </a:solidFill>
            <a:ln w="57150" cap="rnd">
              <a:solidFill>
                <a:srgbClr val="1C1ABC"/>
              </a:solidFill>
              <a:prstDash val="solid"/>
              <a:bevel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457200">
                <a:lnSpc>
                  <a:spcPct val="150000"/>
                </a:lnSpc>
                <a:spcBef>
                  <a:spcPts val="0"/>
                </a:spcBef>
                <a:defRPr spc="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</a:p>
          </p:txBody>
        </p:sp>
        <p:sp>
          <p:nvSpPr>
            <p:cNvPr id="252" name="Stage B: Synthetic Data Factory (The &quot;Simulator&quot;)…"/>
            <p:cNvSpPr txBox="1"/>
            <p:nvPr/>
          </p:nvSpPr>
          <p:spPr>
            <a:xfrm>
              <a:off x="28575" y="28574"/>
              <a:ext cx="3836305" cy="619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/>
            <a:p>
              <a:pPr indent="138303" defTabSz="452627">
                <a:lnSpc>
                  <a:spcPct val="150000"/>
                </a:lnSpc>
                <a:spcBef>
                  <a:spcPts val="0"/>
                </a:spcBef>
                <a:defRPr b="1"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Stage B: Synthetic Data Factory (The "Simulator")</a:t>
              </a:r>
              <a:endParaRPr b="0"/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b="1"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Model: </a:t>
              </a:r>
              <a:r>
                <a:rPr b="0"/>
                <a:t>FLUX.1-dev + Shakker-Labs ControlNet-Depth</a:t>
              </a:r>
              <a:endParaRPr b="0"/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Generates 500+ photorealistic synthetic images with perfect labels</a:t>
              </a:r>
            </a:p>
            <a:p>
              <a:pPr marL="452627" indent="-314325" defTabSz="452627">
                <a:lnSpc>
                  <a:spcPct val="150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2178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Creates diverse weather/lighting conditions while preserving wave geometry</a:t>
              </a:r>
            </a:p>
          </p:txBody>
        </p:sp>
      </p:grpSp>
      <p:grpSp>
        <p:nvGrpSpPr>
          <p:cNvPr id="256" name="What we have done during the project:…"/>
          <p:cNvGrpSpPr/>
          <p:nvPr/>
        </p:nvGrpSpPr>
        <p:grpSpPr>
          <a:xfrm>
            <a:off x="8562974" y="1747976"/>
            <a:ext cx="4220483" cy="4861014"/>
            <a:chOff x="0" y="0"/>
            <a:chExt cx="4220481" cy="4861012"/>
          </a:xfrm>
        </p:grpSpPr>
        <p:sp>
          <p:nvSpPr>
            <p:cNvPr id="254" name="Rectangle"/>
            <p:cNvSpPr/>
            <p:nvPr/>
          </p:nvSpPr>
          <p:spPr>
            <a:xfrm>
              <a:off x="-1" y="0"/>
              <a:ext cx="4220483" cy="4861013"/>
            </a:xfrm>
            <a:prstGeom prst="rect">
              <a:avLst/>
            </a:prstGeom>
            <a:solidFill>
              <a:srgbClr val="F0F0F0"/>
            </a:solidFill>
            <a:ln w="57150" cap="rnd">
              <a:solidFill>
                <a:srgbClr val="1C1ABC"/>
              </a:solidFill>
              <a:prstDash val="solid"/>
              <a:bevel/>
            </a:ln>
            <a:effectLst/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457200">
                <a:lnSpc>
                  <a:spcPct val="135000"/>
                </a:lnSpc>
                <a:spcBef>
                  <a:spcPts val="0"/>
                </a:spcBef>
                <a:defRPr spc="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</a:p>
          </p:txBody>
        </p:sp>
        <p:sp>
          <p:nvSpPr>
            <p:cNvPr id="255" name="Stage C: Wave Analyzer (The &quot;Brain&quot;)…"/>
            <p:cNvSpPr txBox="1"/>
            <p:nvPr/>
          </p:nvSpPr>
          <p:spPr>
            <a:xfrm>
              <a:off x="28574" y="28575"/>
              <a:ext cx="4163333" cy="48038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/>
            <a:p>
              <a:pPr indent="125729" defTabSz="411479">
                <a:lnSpc>
                  <a:spcPct val="135000"/>
                </a:lnSpc>
                <a:spcBef>
                  <a:spcPts val="0"/>
                </a:spcBef>
                <a:defRPr b="1" spc="0" sz="18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Stage C: Wave Analyzer (The "Brain")</a:t>
              </a:r>
              <a:endParaRPr b="0" sz="1979"/>
            </a:p>
            <a:p>
              <a:pPr marL="411479" indent="-285750" defTabSz="411479">
                <a:lnSpc>
                  <a:spcPct val="135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b="1" spc="0" sz="18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Backbone: </a:t>
              </a:r>
              <a:r>
                <a:rPr b="0"/>
                <a:t>DINOv2-ViT-B/14 (frozen, 768-dim features)</a:t>
              </a:r>
              <a:endParaRPr b="0" sz="2250"/>
            </a:p>
            <a:p>
              <a:pPr marL="411479" indent="-285750" defTabSz="411479">
                <a:lnSpc>
                  <a:spcPct val="135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spc="0" sz="18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Input: 4-channel (RGB + Depth) beach cam images</a:t>
              </a:r>
              <a:endParaRPr sz="2250"/>
            </a:p>
            <a:p>
              <a:pPr marL="411479" indent="-285750" defTabSz="411479">
                <a:lnSpc>
                  <a:spcPct val="135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b="1" spc="0" sz="18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Architecture: </a:t>
              </a:r>
              <a:r>
                <a:rPr b="0"/>
                <a:t>Multi-task model with three specialized prediction heads</a:t>
              </a:r>
              <a:endParaRPr b="0" sz="2250"/>
            </a:p>
            <a:p>
              <a:pPr marL="411479" indent="-285750" defTabSz="411479">
                <a:lnSpc>
                  <a:spcPct val="135000"/>
                </a:lnSpc>
                <a:spcBef>
                  <a:spcPts val="0"/>
                </a:spcBef>
                <a:buClr>
                  <a:schemeClr val="accent1"/>
                </a:buClr>
                <a:buSzPct val="100000"/>
                <a:buFont typeface="Arial"/>
                <a:buChar char="•"/>
                <a:defRPr b="1" spc="0" sz="1800">
                  <a:solidFill>
                    <a:srgbClr val="000034"/>
                  </a:solidFill>
                  <a:latin typeface="Founders Grotesk Text"/>
                  <a:ea typeface="Founders Grotesk Text"/>
                  <a:cs typeface="Founders Grotesk Text"/>
                  <a:sym typeface="Founders Grotesk Text"/>
                </a:defRPr>
              </a:pPr>
              <a:r>
                <a:t>Training: </a:t>
              </a:r>
              <a:r>
                <a:rPr b="0"/>
                <a:t>Sim-to-real strategy (50 epochs pre-training + 150 epochs fine-tuning)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000034"/>
      </a:lt1>
      <a:dk2>
        <a:srgbClr val="A7A7A7"/>
      </a:dk2>
      <a:lt2>
        <a:srgbClr val="535353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34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34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7022" rtl="0" fontAlgn="auto" latinLnBrk="0" hangingPunct="0">
          <a:lnSpc>
            <a:spcPct val="100000"/>
          </a:lnSpc>
          <a:spcBef>
            <a:spcPts val="2200"/>
          </a:spcBef>
          <a:spcAft>
            <a:spcPts val="0"/>
          </a:spcAft>
          <a:buClrTx/>
          <a:buSzTx/>
          <a:buFontTx/>
          <a:buNone/>
          <a:tabLst/>
          <a:defRPr b="0" baseline="0" cap="none" i="0" spc="-28" strike="noStrike" sz="2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ounders Grotesk Semibold"/>
            <a:ea typeface="Founders Grotesk Semibold"/>
            <a:cs typeface="Founders Grotesk Semibold"/>
            <a:sym typeface="Founders Grotes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